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6fbacbb0d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6fbacbb0d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9f83ba808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9f83ba808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6fbacbb0df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6fbacbb0df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6fbacbb0df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6fbacbb0df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9f1d0e16f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9f1d0e16f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First, for the use case diagram, we’ve identified these main actions according to product requirements, such as view my votes, get novel vote count and toggle vote.</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Also, we designed the preconditions, and in the main flow the user clicks on vote button, our system validates the action, inserts a vote record, deducts one yuan, increments novel.voteCnt, and awards EXP.</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And then, we’ve also considered two postconditions, success and failure, and designed the alternate flows and exceptions for them.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9f1d0e16f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9f1d0e16f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At the top is VoteController with methods like toggleVote and getUserVotes.</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The central component is VoteService, which uses VoteMapper, NovelService, EXPService, UserMapper, and NovelMapper. These Mappers provide CRUD methods such as incrementVoteCount. And related DTOs are created by the VoteService.</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Also, we design domain classes like Vote, User, and Novel with related fields.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9f1d0e16f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9f1d0e16f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Next, I‘ll show the runtime flow in the sequence diagram.</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First, the frontend calls Vote API with a JWT token to VoteController, and the controller validates the token, extracts the user id, and calls VoteService.toggleVote.</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Next, the service loads the novel and user, then validates user role and user.yuan.</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If validation passes, the service inserts a vote, deducts one yuan from the user, increments novel.voteCnt, fetches the new voteCount, calls EXPService.addExp, and builds VoteResponseDTO.</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If validation fails, a ValidationException is thrown and a 400 Bad Request is returned. This makes the exact order and error branches clear.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9f1d0e16f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9f1d0e16f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This design class diagram shows the concrete patterns we applied and why.</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We use DAO interfaces to isolate persistence and singleton instances to centralize access; that reduces repeated initialization and clarifies ownership of mappers. These patterns improve maintainability and make it easier to swap persistence implementations.</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However, singletons can complicate unit testing and tight coupling — to address that we keep DAO interfaces so tests can inject mocks, and in a Spring backend these DAOs should be managed beans rather than manual singletons.</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Lastly, the design preserves a single transaction in VoteService to ensure all-or-nothing behavior.</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These choices trade a bit of implementation complexity for correctness, scalability, and easier testing.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9fde85323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9fde85323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For the sequence design, we kept the original vote flow but clearly addressed key design problems.</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First, persistence is separated into DAO singletons so the service no longer mixes SQL with business logic, which improves testability and keeps VoteService focused on orchestration and transactions.</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Second, we made the data access calls explicit: insert(vote), update user yuan, and atomic incrementVoteCount at the DB level. This fixes the concurrency issue from the analysis phase by moving the vote count increment into a single DB statement.</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zh-CN" sz="1050">
                <a:solidFill>
                  <a:schemeClr val="dk1"/>
                </a:solidFill>
                <a:latin typeface="Courier New"/>
                <a:ea typeface="Courier New"/>
                <a:cs typeface="Courier New"/>
                <a:sym typeface="Courier New"/>
              </a:rPr>
              <a:t>* Finally, we handle idempotency by relying on a unique constraint on (userId, novelId) and treating duplicate-key errors as safe no-ops; this prevents double-charging the user.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9f1d0e16f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9f1d0e16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Char char="●"/>
            </a:pPr>
            <a:r>
              <a:rPr lang="zh-CN" sz="1000">
                <a:solidFill>
                  <a:schemeClr val="dk1"/>
                </a:solidFill>
              </a:rPr>
              <a:t>Last, for our database schema, we use PostgreSQL as a relational database, and our design follows third normal form (3NF) to reduce data redundancy. We also use Flyway for database version control to keep schema consistent across environments.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zh-CN" sz="1000">
                <a:solidFill>
                  <a:schemeClr val="dk1"/>
                </a:solidFill>
              </a:rPr>
              <a:t>This is our entity relationship diagram. It shows main tables: User, Novel, Chapter, Vote, Review, Comment, History, NovelLibrary, and Category.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zh-CN" sz="1000">
                <a:solidFill>
                  <a:schemeClr val="dk1"/>
                </a:solidFill>
              </a:rPr>
              <a:t>User table stores profile and yuan balance, use UUID as the primary key, which helps distributed scaling and hides sequential IDs.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zh-CN" sz="1000">
                <a:solidFill>
                  <a:schemeClr val="dk1"/>
                </a:solidFill>
              </a:rPr>
              <a:t>Novel stores metadata and counters like voteCnt and viewCnt. Chapter links to Novel, which are deleted when a novel is deleted. Also, we denormalize vote_cnt and view_cnt in the novel table to avoid costly aggregation on read, this trades space for faster queries.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zh-CN" sz="1000">
                <a:solidFill>
                  <a:schemeClr val="dk1"/>
                </a:solidFill>
              </a:rPr>
              <a:t>And then, vote links User and Novel. We enforce one vote per user per novel. Review also has one review per user per novel. All tables have createTime and updateTime for audit, and foreign keys keep data consistent.</a:t>
            </a:r>
            <a:endParaRPr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6fbacbb0df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6fbacbb0df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6fbacbb0df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6fbacbb0df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6fbacbb0df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6fbacbb0df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fbacbb0df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6fbacbb0df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6fbacbb0df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6fbacbb0df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6fbacbb0df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6fbacbb0df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6fbacbb0df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6fbacbb0df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6fbacbb0df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6fbacbb0df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9f5915a3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9f5915a3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9f83ba80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9f83ba80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9f5915a32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9f5915a32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6fbacbb0df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6fbacbb0df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9f5915a32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9f5915a32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9f5915a32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9f5915a32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9f83ba808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9f83ba808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9f83ba808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9f83ba808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9f83ba808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9f83ba808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9f5915a32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9f5915a32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SAST (Static Application Security Testing)</a:t>
            </a:r>
            <a:endParaRPr/>
          </a:p>
          <a:p>
            <a:pPr indent="0" lvl="0" marL="0" rtl="0" algn="l">
              <a:spcBef>
                <a:spcPts val="0"/>
              </a:spcBef>
              <a:spcAft>
                <a:spcPts val="0"/>
              </a:spcAft>
              <a:buNone/>
            </a:pPr>
            <a:r>
              <a:rPr lang="zh-CN"/>
              <a:t>SCA (Software Composition Analysis)</a:t>
            </a:r>
            <a:endParaRPr/>
          </a:p>
          <a:p>
            <a:pPr indent="0" lvl="0" marL="0" rtl="0" algn="l">
              <a:spcBef>
                <a:spcPts val="0"/>
              </a:spcBef>
              <a:spcAft>
                <a:spcPts val="0"/>
              </a:spcAft>
              <a:buNone/>
            </a:pPr>
            <a:r>
              <a:rPr lang="zh-CN"/>
              <a:t>DAST (Dynamic Application Security Testing)</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9f83ba808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9f83ba808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9f5915a32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9f5915a32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SAST (Static Application Security Testing)</a:t>
            </a:r>
            <a:endParaRPr/>
          </a:p>
          <a:p>
            <a:pPr indent="0" lvl="0" marL="0" rtl="0" algn="l">
              <a:spcBef>
                <a:spcPts val="0"/>
              </a:spcBef>
              <a:spcAft>
                <a:spcPts val="0"/>
              </a:spcAft>
              <a:buNone/>
            </a:pPr>
            <a:r>
              <a:rPr lang="zh-CN"/>
              <a:t>SCA (Software Composition Analysis)</a:t>
            </a:r>
            <a:endParaRPr/>
          </a:p>
          <a:p>
            <a:pPr indent="0" lvl="0" marL="0" rtl="0" algn="l">
              <a:spcBef>
                <a:spcPts val="0"/>
              </a:spcBef>
              <a:spcAft>
                <a:spcPts val="0"/>
              </a:spcAft>
              <a:buNone/>
            </a:pPr>
            <a:r>
              <a:rPr lang="zh-CN"/>
              <a:t>DAST (Dynamic Application Security Testing)</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9f83ba808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9f83ba808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9f5915a32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9f5915a32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SAST (Static Application Security Testing)</a:t>
            </a:r>
            <a:endParaRPr/>
          </a:p>
          <a:p>
            <a:pPr indent="0" lvl="0" marL="0" rtl="0" algn="l">
              <a:spcBef>
                <a:spcPts val="0"/>
              </a:spcBef>
              <a:spcAft>
                <a:spcPts val="0"/>
              </a:spcAft>
              <a:buNone/>
            </a:pPr>
            <a:r>
              <a:rPr lang="zh-CN"/>
              <a:t>SCA (Software Composition Analysis)</a:t>
            </a:r>
            <a:endParaRPr/>
          </a:p>
          <a:p>
            <a:pPr indent="0" lvl="0" marL="0" rtl="0" algn="l">
              <a:spcBef>
                <a:spcPts val="0"/>
              </a:spcBef>
              <a:spcAft>
                <a:spcPts val="0"/>
              </a:spcAft>
              <a:buNone/>
            </a:pPr>
            <a:r>
              <a:rPr lang="zh-CN"/>
              <a:t>DAST (Dynamic Application Security Testing)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6fbacbb0df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6fbacbb0df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9f5915a32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9f5915a32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SAST (Static Application Security Testing)</a:t>
            </a:r>
            <a:endParaRPr/>
          </a:p>
          <a:p>
            <a:pPr indent="0" lvl="0" marL="0" rtl="0" algn="l">
              <a:spcBef>
                <a:spcPts val="0"/>
              </a:spcBef>
              <a:spcAft>
                <a:spcPts val="0"/>
              </a:spcAft>
              <a:buNone/>
            </a:pPr>
            <a:r>
              <a:rPr lang="zh-CN"/>
              <a:t>SCA (Software Composition Analysis)</a:t>
            </a:r>
            <a:endParaRPr/>
          </a:p>
          <a:p>
            <a:pPr indent="0" lvl="0" marL="0" rtl="0" algn="l">
              <a:spcBef>
                <a:spcPts val="0"/>
              </a:spcBef>
              <a:spcAft>
                <a:spcPts val="0"/>
              </a:spcAft>
              <a:buNone/>
            </a:pPr>
            <a:r>
              <a:rPr lang="zh-CN"/>
              <a:t>DAST (Dynamic Application Security Testing)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9f5915a32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9f5915a32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SAST (Static Application Security Testing)</a:t>
            </a:r>
            <a:endParaRPr/>
          </a:p>
          <a:p>
            <a:pPr indent="0" lvl="0" marL="0" rtl="0" algn="l">
              <a:spcBef>
                <a:spcPts val="0"/>
              </a:spcBef>
              <a:spcAft>
                <a:spcPts val="0"/>
              </a:spcAft>
              <a:buNone/>
            </a:pPr>
            <a:r>
              <a:rPr lang="zh-CN"/>
              <a:t>SCA (Software Composition Analysis)</a:t>
            </a:r>
            <a:endParaRPr/>
          </a:p>
          <a:p>
            <a:pPr indent="0" lvl="0" marL="0" rtl="0" algn="l">
              <a:spcBef>
                <a:spcPts val="0"/>
              </a:spcBef>
              <a:spcAft>
                <a:spcPts val="0"/>
              </a:spcAft>
              <a:buNone/>
            </a:pPr>
            <a:r>
              <a:rPr lang="zh-CN"/>
              <a:t>DAST (Dynamic Application Security Testing)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9f83ba808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9f83ba808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9f83ba808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9f83ba808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9f83ba808d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9f83ba808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9f83ba808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9f83ba808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9f5915a32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9f5915a32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9f5915a32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9f5915a32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9ff11924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9ff11924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9ff11924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9ff11924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6fbacbb0df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6fbacbb0df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6fbacbb0df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6fbacbb0df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6fbacbb0df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6fbacbb0df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6fbacbb0df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6fbacbb0df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6fbacbb0df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6fbacbb0df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maugus0.github.io/yushan-frontend/" TargetMode="External"/><Relationship Id="rId4" Type="http://schemas.openxmlformats.org/officeDocument/2006/relationships/hyperlink" Target="https://maugus0.github.io/yushan-admin/admin/logi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ghcr.io/maugus0/yushan-" TargetMode="External"/><Relationship Id="rId4" Type="http://schemas.openxmlformats.org/officeDocument/2006/relationships/hyperlink" Target="http://ghcr.io/maugus0/yushan-" TargetMode="External"/><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sonarcloud.io" TargetMode="Externa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drive.google.com/file/d/16KdaQZszY-k_6_OoBb5_p9RG0Tg1swH7/view" TargetMode="External"/><Relationship Id="rId4" Type="http://schemas.openxmlformats.org/officeDocument/2006/relationships/image" Target="../media/image3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drive.google.com/file/d/17-qQfz8AKrBI-xOnDmvpxALtJMwbeO6S/view" TargetMode="External"/><Relationship Id="rId4" Type="http://schemas.openxmlformats.org/officeDocument/2006/relationships/image" Target="../media/image3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drive.google.com/file/d/172TpzPHtzc2iltRlf1-Bs627Ve4EFVMI/view" TargetMode="Externa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zh-CN" sz="4500"/>
              <a:t>Yushan – Home of Stories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62500" lnSpcReduction="20000"/>
          </a:bodyPr>
          <a:lstStyle/>
          <a:p>
            <a:pPr indent="0" lvl="0" marL="0" rtl="0" algn="ctr">
              <a:lnSpc>
                <a:spcPct val="90000"/>
              </a:lnSpc>
              <a:spcBef>
                <a:spcPts val="0"/>
              </a:spcBef>
              <a:spcAft>
                <a:spcPts val="0"/>
              </a:spcAft>
              <a:buClr>
                <a:schemeClr val="dk1"/>
              </a:buClr>
              <a:buSzPct val="61111"/>
              <a:buFont typeface="Arial"/>
              <a:buNone/>
            </a:pPr>
            <a:r>
              <a:rPr lang="zh-CN" sz="1800">
                <a:solidFill>
                  <a:schemeClr val="dk1"/>
                </a:solidFill>
              </a:rPr>
              <a:t>A Webnovel Reading Platform with Gamification</a:t>
            </a:r>
            <a:endParaRPr sz="1800">
              <a:solidFill>
                <a:schemeClr val="dk1"/>
              </a:solidFill>
            </a:endParaRPr>
          </a:p>
          <a:p>
            <a:pPr indent="0" lvl="0" marL="0" rtl="0" algn="ctr">
              <a:lnSpc>
                <a:spcPct val="90000"/>
              </a:lnSpc>
              <a:spcBef>
                <a:spcPts val="800"/>
              </a:spcBef>
              <a:spcAft>
                <a:spcPts val="0"/>
              </a:spcAft>
              <a:buClr>
                <a:schemeClr val="dk1"/>
              </a:buClr>
              <a:buSzPct val="61111"/>
              <a:buFont typeface="Arial"/>
              <a:buNone/>
            </a:pPr>
            <a:r>
              <a:rPr lang="zh-CN" sz="1800">
                <a:solidFill>
                  <a:schemeClr val="dk1"/>
                </a:solidFill>
              </a:rPr>
              <a:t>Module: </a:t>
            </a:r>
            <a:r>
              <a:rPr i="1" lang="zh-CN" sz="1800">
                <a:solidFill>
                  <a:schemeClr val="dk1"/>
                </a:solidFill>
              </a:rPr>
              <a:t>Designing Modern Software Systems – Practice Project</a:t>
            </a:r>
            <a:endParaRPr i="1" sz="18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ctrTitle"/>
          </p:nvPr>
        </p:nvSpPr>
        <p:spPr>
          <a:xfrm>
            <a:off x="311700" y="744575"/>
            <a:ext cx="8520600" cy="1827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zh-CN" sz="4700"/>
              <a:t>Software Architecture &amp; Design</a:t>
            </a:r>
            <a:endParaRPr sz="4700"/>
          </a:p>
        </p:txBody>
      </p:sp>
      <p:sp>
        <p:nvSpPr>
          <p:cNvPr id="111" name="Google Shape;111;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zh-CN"/>
              <a:t>—— Architectural Decisions, Logical Architecture, Use Case, Analysis and Design Models &amp; Patterns, Database schemas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179982"/>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500"/>
              <a:t>Architecture Overview</a:t>
            </a:r>
            <a:endParaRPr sz="2500"/>
          </a:p>
        </p:txBody>
      </p:sp>
      <p:pic>
        <p:nvPicPr>
          <p:cNvPr id="117" name="Google Shape;117;p23"/>
          <p:cNvPicPr preferRelativeResize="0"/>
          <p:nvPr/>
        </p:nvPicPr>
        <p:blipFill>
          <a:blip r:embed="rId3">
            <a:alphaModFix/>
          </a:blip>
          <a:stretch>
            <a:fillRect/>
          </a:stretch>
        </p:blipFill>
        <p:spPr>
          <a:xfrm>
            <a:off x="1625175" y="637650"/>
            <a:ext cx="6400657" cy="4505851"/>
          </a:xfrm>
          <a:prstGeom prst="rect">
            <a:avLst/>
          </a:prstGeom>
          <a:noFill/>
          <a:ln>
            <a:noFill/>
          </a:ln>
        </p:spPr>
      </p:pic>
      <p:sp>
        <p:nvSpPr>
          <p:cNvPr id="118" name="Google Shape;118;p23"/>
          <p:cNvSpPr/>
          <p:nvPr/>
        </p:nvSpPr>
        <p:spPr>
          <a:xfrm>
            <a:off x="5571100" y="4910695"/>
            <a:ext cx="494700" cy="1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sz="600"/>
              <a:t>flyway</a:t>
            </a:r>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20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Overall Use Case</a:t>
            </a:r>
            <a:endParaRPr/>
          </a:p>
        </p:txBody>
      </p:sp>
      <p:pic>
        <p:nvPicPr>
          <p:cNvPr id="124" name="Google Shape;124;p24"/>
          <p:cNvPicPr preferRelativeResize="0"/>
          <p:nvPr/>
        </p:nvPicPr>
        <p:blipFill>
          <a:blip r:embed="rId3">
            <a:alphaModFix/>
          </a:blip>
          <a:stretch>
            <a:fillRect/>
          </a:stretch>
        </p:blipFill>
        <p:spPr>
          <a:xfrm>
            <a:off x="3005827" y="0"/>
            <a:ext cx="4445151" cy="51434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500"/>
              <a:t>Overall Use Case</a:t>
            </a:r>
            <a:endParaRPr sz="2500"/>
          </a:p>
        </p:txBody>
      </p:sp>
      <p:pic>
        <p:nvPicPr>
          <p:cNvPr id="130" name="Google Shape;130;p25"/>
          <p:cNvPicPr preferRelativeResize="0"/>
          <p:nvPr/>
        </p:nvPicPr>
        <p:blipFill rotWithShape="1">
          <a:blip r:embed="rId3">
            <a:alphaModFix/>
          </a:blip>
          <a:srcRect b="0" l="0" r="0" t="3072"/>
          <a:stretch/>
        </p:blipFill>
        <p:spPr>
          <a:xfrm>
            <a:off x="2772500" y="1192700"/>
            <a:ext cx="5847675" cy="3438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idx="1" type="body"/>
          </p:nvPr>
        </p:nvSpPr>
        <p:spPr>
          <a:xfrm>
            <a:off x="-129300" y="3086737"/>
            <a:ext cx="9273300" cy="2198700"/>
          </a:xfrm>
          <a:prstGeom prst="rect">
            <a:avLst/>
          </a:prstGeom>
        </p:spPr>
        <p:txBody>
          <a:bodyPr anchorCtr="0" anchor="t" bIns="91425" lIns="91425" spcFirstLastPara="1" rIns="91425" wrap="square" tIns="91425">
            <a:noAutofit/>
          </a:bodyPr>
          <a:lstStyle/>
          <a:p>
            <a:pPr indent="-285750" lvl="0" marL="457200" rtl="0" algn="l">
              <a:spcBef>
                <a:spcPts val="300"/>
              </a:spcBef>
              <a:spcAft>
                <a:spcPts val="0"/>
              </a:spcAft>
              <a:buClr>
                <a:srgbClr val="1F2328"/>
              </a:buClr>
              <a:buSzPts val="900"/>
              <a:buChar char="●"/>
            </a:pPr>
            <a:r>
              <a:rPr b="1" lang="zh-CN" sz="900">
                <a:solidFill>
                  <a:srgbClr val="1F2328"/>
                </a:solidFill>
                <a:highlight>
                  <a:srgbClr val="FFFFFF"/>
                </a:highlight>
              </a:rPr>
              <a:t>Main flow</a:t>
            </a:r>
            <a:endParaRPr b="1" sz="900">
              <a:solidFill>
                <a:srgbClr val="1F2328"/>
              </a:solidFill>
              <a:highlight>
                <a:srgbClr val="FFFFFF"/>
              </a:highlight>
            </a:endParaRPr>
          </a:p>
          <a:p>
            <a:pPr indent="-285750" lvl="1" marL="914400" rtl="0" algn="l">
              <a:spcBef>
                <a:spcPts val="0"/>
              </a:spcBef>
              <a:spcAft>
                <a:spcPts val="0"/>
              </a:spcAft>
              <a:buClr>
                <a:srgbClr val="1F2328"/>
              </a:buClr>
              <a:buSzPts val="900"/>
              <a:buChar char="○"/>
            </a:pPr>
            <a:r>
              <a:rPr lang="zh-CN" sz="900">
                <a:solidFill>
                  <a:srgbClr val="1F2328"/>
                </a:solidFill>
                <a:highlight>
                  <a:srgbClr val="FFFFFF"/>
                </a:highlight>
              </a:rPr>
              <a:t>User clicks "vote" on a novel.</a:t>
            </a:r>
            <a:endParaRPr sz="900">
              <a:solidFill>
                <a:srgbClr val="1F2328"/>
              </a:solidFill>
              <a:highlight>
                <a:srgbClr val="FFFFFF"/>
              </a:highlight>
            </a:endParaRPr>
          </a:p>
          <a:p>
            <a:pPr indent="-285750" lvl="1" marL="914400" rtl="0" algn="l">
              <a:spcBef>
                <a:spcPts val="0"/>
              </a:spcBef>
              <a:spcAft>
                <a:spcPts val="0"/>
              </a:spcAft>
              <a:buClr>
                <a:srgbClr val="1F2328"/>
              </a:buClr>
              <a:buSzPts val="900"/>
              <a:buChar char="○"/>
            </a:pPr>
            <a:r>
              <a:rPr lang="zh-CN" sz="900">
                <a:solidFill>
                  <a:srgbClr val="1F2328"/>
                </a:solidFill>
                <a:highlight>
                  <a:srgbClr val="FFFFFF"/>
                </a:highlight>
              </a:rPr>
              <a:t>System validates the action (novel exists, user != this novel’s author, user has &gt;= 1 yuan).</a:t>
            </a:r>
            <a:endParaRPr sz="900">
              <a:solidFill>
                <a:srgbClr val="1F2328"/>
              </a:solidFill>
              <a:highlight>
                <a:srgbClr val="FFFFFF"/>
              </a:highlight>
            </a:endParaRPr>
          </a:p>
          <a:p>
            <a:pPr indent="-285750" lvl="1" marL="914400" rtl="0" algn="l">
              <a:spcBef>
                <a:spcPts val="0"/>
              </a:spcBef>
              <a:spcAft>
                <a:spcPts val="0"/>
              </a:spcAft>
              <a:buClr>
                <a:srgbClr val="1F2328"/>
              </a:buClr>
              <a:buSzPts val="900"/>
              <a:buChar char="○"/>
            </a:pPr>
            <a:r>
              <a:rPr lang="zh-CN" sz="900">
                <a:solidFill>
                  <a:srgbClr val="1F2328"/>
                </a:solidFill>
                <a:highlight>
                  <a:srgbClr val="FFFFFF"/>
                </a:highlight>
              </a:rPr>
              <a:t>System persists vote record (insert) in Vote table.</a:t>
            </a:r>
            <a:endParaRPr sz="900">
              <a:solidFill>
                <a:srgbClr val="1F2328"/>
              </a:solidFill>
              <a:highlight>
                <a:srgbClr val="FFFFFF"/>
              </a:highlight>
            </a:endParaRPr>
          </a:p>
          <a:p>
            <a:pPr indent="-285750" lvl="1" marL="914400" rtl="0" algn="l">
              <a:spcBef>
                <a:spcPts val="0"/>
              </a:spcBef>
              <a:spcAft>
                <a:spcPts val="0"/>
              </a:spcAft>
              <a:buClr>
                <a:srgbClr val="1F2328"/>
              </a:buClr>
              <a:buSzPts val="900"/>
              <a:buChar char="○"/>
            </a:pPr>
            <a:r>
              <a:rPr lang="zh-CN" sz="900">
                <a:solidFill>
                  <a:srgbClr val="1F2328"/>
                </a:solidFill>
                <a:highlight>
                  <a:srgbClr val="FFFFFF"/>
                </a:highlight>
              </a:rPr>
              <a:t>System deducts 1 yuan from user and updates user record.</a:t>
            </a:r>
            <a:endParaRPr sz="900">
              <a:solidFill>
                <a:srgbClr val="1F2328"/>
              </a:solidFill>
              <a:highlight>
                <a:srgbClr val="FFFFFF"/>
              </a:highlight>
            </a:endParaRPr>
          </a:p>
          <a:p>
            <a:pPr indent="-285750" lvl="1" marL="914400" rtl="0" algn="l">
              <a:spcBef>
                <a:spcPts val="0"/>
              </a:spcBef>
              <a:spcAft>
                <a:spcPts val="0"/>
              </a:spcAft>
              <a:buClr>
                <a:srgbClr val="1F2328"/>
              </a:buClr>
              <a:buSzPts val="900"/>
              <a:buChar char="○"/>
            </a:pPr>
            <a:r>
              <a:rPr lang="zh-CN" sz="900">
                <a:solidFill>
                  <a:srgbClr val="1F2328"/>
                </a:solidFill>
                <a:highlight>
                  <a:srgbClr val="FFFFFF"/>
                </a:highlight>
              </a:rPr>
              <a:t>System increments novel.voteCnt (atomic DB update).</a:t>
            </a:r>
            <a:endParaRPr sz="900">
              <a:solidFill>
                <a:srgbClr val="1F2328"/>
              </a:solidFill>
              <a:highlight>
                <a:srgbClr val="FFFFFF"/>
              </a:highlight>
            </a:endParaRPr>
          </a:p>
          <a:p>
            <a:pPr indent="-285750" lvl="1" marL="914400" rtl="0" algn="l">
              <a:spcBef>
                <a:spcPts val="0"/>
              </a:spcBef>
              <a:spcAft>
                <a:spcPts val="0"/>
              </a:spcAft>
              <a:buClr>
                <a:srgbClr val="1F2328"/>
              </a:buClr>
              <a:buSzPts val="900"/>
              <a:buChar char="○"/>
            </a:pPr>
            <a:r>
              <a:rPr lang="zh-CN" sz="900">
                <a:solidFill>
                  <a:srgbClr val="1F2328"/>
                </a:solidFill>
                <a:highlight>
                  <a:srgbClr val="FFFFFF"/>
                </a:highlight>
              </a:rPr>
              <a:t>System awards EXP to the user.</a:t>
            </a:r>
            <a:endParaRPr sz="900">
              <a:solidFill>
                <a:srgbClr val="1F2328"/>
              </a:solidFill>
              <a:highlight>
                <a:srgbClr val="FFFFFF"/>
              </a:highlight>
            </a:endParaRPr>
          </a:p>
          <a:p>
            <a:pPr indent="-285750" lvl="1" marL="914400" rtl="0" algn="l">
              <a:spcBef>
                <a:spcPts val="0"/>
              </a:spcBef>
              <a:spcAft>
                <a:spcPts val="0"/>
              </a:spcAft>
              <a:buClr>
                <a:srgbClr val="1F2328"/>
              </a:buClr>
              <a:buSzPts val="900"/>
              <a:buChar char="○"/>
            </a:pPr>
            <a:r>
              <a:rPr lang="zh-CN" sz="900">
                <a:solidFill>
                  <a:srgbClr val="1F2328"/>
                </a:solidFill>
                <a:highlight>
                  <a:srgbClr val="FFFFFF"/>
                </a:highlight>
              </a:rPr>
              <a:t>System returns VoteResponseDTO (novelId, voteCount, remainedYuan).</a:t>
            </a:r>
            <a:endParaRPr sz="900">
              <a:solidFill>
                <a:srgbClr val="1F2328"/>
              </a:solidFill>
              <a:highlight>
                <a:srgbClr val="FFFFFF"/>
              </a:highlight>
            </a:endParaRPr>
          </a:p>
          <a:p>
            <a:pPr indent="-285750" lvl="0" marL="457200" rtl="0" algn="l">
              <a:spcBef>
                <a:spcPts val="0"/>
              </a:spcBef>
              <a:spcAft>
                <a:spcPts val="0"/>
              </a:spcAft>
              <a:buClr>
                <a:srgbClr val="1F2328"/>
              </a:buClr>
              <a:buSzPts val="900"/>
              <a:buChar char="●"/>
            </a:pPr>
            <a:r>
              <a:rPr b="1" lang="zh-CN" sz="900">
                <a:solidFill>
                  <a:srgbClr val="1F2328"/>
                </a:solidFill>
                <a:highlight>
                  <a:srgbClr val="FFFFFF"/>
                </a:highlight>
              </a:rPr>
              <a:t>Alternate flows / exceptions</a:t>
            </a:r>
            <a:endParaRPr b="1" sz="900">
              <a:solidFill>
                <a:srgbClr val="1F2328"/>
              </a:solidFill>
              <a:highlight>
                <a:srgbClr val="FFFFFF"/>
              </a:highlight>
            </a:endParaRPr>
          </a:p>
          <a:p>
            <a:pPr indent="-285750" lvl="1" marL="914400" rtl="0" algn="l">
              <a:spcBef>
                <a:spcPts val="0"/>
              </a:spcBef>
              <a:spcAft>
                <a:spcPts val="0"/>
              </a:spcAft>
              <a:buClr>
                <a:srgbClr val="1F2328"/>
              </a:buClr>
              <a:buSzPts val="900"/>
              <a:buChar char="○"/>
            </a:pPr>
            <a:r>
              <a:rPr lang="zh-CN" sz="900">
                <a:solidFill>
                  <a:srgbClr val="1F2328"/>
                </a:solidFill>
                <a:highlight>
                  <a:srgbClr val="FFFFFF"/>
                </a:highlight>
              </a:rPr>
              <a:t>If user is the author of this novel -&gt; validation fails -&gt; return error "Cannot vote your own novel".</a:t>
            </a:r>
            <a:endParaRPr sz="900">
              <a:solidFill>
                <a:srgbClr val="1F2328"/>
              </a:solidFill>
              <a:highlight>
                <a:srgbClr val="FFFFFF"/>
              </a:highlight>
            </a:endParaRPr>
          </a:p>
          <a:p>
            <a:pPr indent="-285750" lvl="1" marL="914400" rtl="0" algn="l">
              <a:spcBef>
                <a:spcPts val="0"/>
              </a:spcBef>
              <a:spcAft>
                <a:spcPts val="0"/>
              </a:spcAft>
              <a:buClr>
                <a:srgbClr val="1F2328"/>
              </a:buClr>
              <a:buSzPts val="900"/>
              <a:buChar char="○"/>
            </a:pPr>
            <a:r>
              <a:rPr lang="zh-CN" sz="900">
                <a:solidFill>
                  <a:srgbClr val="1F2328"/>
                </a:solidFill>
                <a:highlight>
                  <a:srgbClr val="FFFFFF"/>
                </a:highlight>
              </a:rPr>
              <a:t>If user has not enough yuan -&gt; validation fails -&gt; return error "Not enough yuan".</a:t>
            </a:r>
            <a:endParaRPr sz="900">
              <a:solidFill>
                <a:srgbClr val="1F2328"/>
              </a:solidFill>
              <a:highlight>
                <a:srgbClr val="FFFFFF"/>
              </a:highlight>
            </a:endParaRPr>
          </a:p>
          <a:p>
            <a:pPr indent="-285750" lvl="1" marL="914400" rtl="0" algn="l">
              <a:spcBef>
                <a:spcPts val="0"/>
              </a:spcBef>
              <a:spcAft>
                <a:spcPts val="0"/>
              </a:spcAft>
              <a:buClr>
                <a:srgbClr val="1F2328"/>
              </a:buClr>
              <a:buSzPts val="900"/>
              <a:buChar char="○"/>
            </a:pPr>
            <a:r>
              <a:rPr lang="zh-CN" sz="900">
                <a:solidFill>
                  <a:srgbClr val="1F2328"/>
                </a:solidFill>
                <a:highlight>
                  <a:srgbClr val="FFFFFF"/>
                </a:highlight>
              </a:rPr>
              <a:t>If inserting the vote fails due to duplicate key (already voted) -&gt; treat as idempotent or handle as "already voted"</a:t>
            </a:r>
            <a:endParaRPr sz="510">
              <a:solidFill>
                <a:srgbClr val="1F2328"/>
              </a:solidFill>
              <a:highlight>
                <a:srgbClr val="FFFFFF"/>
              </a:highlight>
            </a:endParaRPr>
          </a:p>
        </p:txBody>
      </p:sp>
      <p:sp>
        <p:nvSpPr>
          <p:cNvPr id="136" name="Google Shape;136;p26"/>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CN" sz="2220"/>
              <a:t>Analysis &amp; Design Models - </a:t>
            </a:r>
            <a:r>
              <a:rPr lang="zh-CN" sz="2220"/>
              <a:t>Use Case</a:t>
            </a:r>
            <a:r>
              <a:rPr lang="zh-CN" sz="2220"/>
              <a:t> Diagram</a:t>
            </a:r>
            <a:endParaRPr sz="2220"/>
          </a:p>
        </p:txBody>
      </p:sp>
      <p:sp>
        <p:nvSpPr>
          <p:cNvPr id="137" name="Google Shape;137;p26"/>
          <p:cNvSpPr txBox="1"/>
          <p:nvPr>
            <p:ph idx="4294967295" type="subTitle"/>
          </p:nvPr>
        </p:nvSpPr>
        <p:spPr>
          <a:xfrm>
            <a:off x="311700" y="393779"/>
            <a:ext cx="8520600" cy="3642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None/>
            </a:pPr>
            <a:r>
              <a:rPr lang="zh-CN"/>
              <a:t>Use Case: User(reader, writer, admin) votes for a novel</a:t>
            </a:r>
            <a:endParaRPr/>
          </a:p>
        </p:txBody>
      </p:sp>
      <p:sp>
        <p:nvSpPr>
          <p:cNvPr id="138" name="Google Shape;138;p26"/>
          <p:cNvSpPr txBox="1"/>
          <p:nvPr>
            <p:ph idx="1" type="body"/>
          </p:nvPr>
        </p:nvSpPr>
        <p:spPr>
          <a:xfrm>
            <a:off x="6327950" y="3156262"/>
            <a:ext cx="2675400" cy="3178800"/>
          </a:xfrm>
          <a:prstGeom prst="rect">
            <a:avLst/>
          </a:prstGeom>
        </p:spPr>
        <p:txBody>
          <a:bodyPr anchorCtr="0" anchor="t" bIns="91425" lIns="91425" spcFirstLastPara="1" rIns="91425" wrap="square" tIns="91425">
            <a:noAutofit/>
          </a:bodyPr>
          <a:lstStyle/>
          <a:p>
            <a:pPr indent="-285750" lvl="0" marL="457200" rtl="0" algn="l">
              <a:lnSpc>
                <a:spcPct val="95000"/>
              </a:lnSpc>
              <a:spcBef>
                <a:spcPts val="300"/>
              </a:spcBef>
              <a:spcAft>
                <a:spcPts val="0"/>
              </a:spcAft>
              <a:buClr>
                <a:srgbClr val="1F2328"/>
              </a:buClr>
              <a:buSzPts val="900"/>
              <a:buChar char="●"/>
            </a:pPr>
            <a:r>
              <a:rPr b="1" lang="zh-CN" sz="900">
                <a:solidFill>
                  <a:srgbClr val="1F2328"/>
                </a:solidFill>
                <a:highlight>
                  <a:srgbClr val="FFFFFF"/>
                </a:highlight>
              </a:rPr>
              <a:t>Preconditions</a:t>
            </a:r>
            <a:endParaRPr b="1" sz="900">
              <a:solidFill>
                <a:srgbClr val="1F2328"/>
              </a:solidFill>
              <a:highlight>
                <a:srgbClr val="FFFFFF"/>
              </a:highlight>
            </a:endParaRPr>
          </a:p>
          <a:p>
            <a:pPr indent="-285750" lvl="1" marL="914400" rtl="0" algn="l">
              <a:lnSpc>
                <a:spcPct val="95000"/>
              </a:lnSpc>
              <a:spcBef>
                <a:spcPts val="0"/>
              </a:spcBef>
              <a:spcAft>
                <a:spcPts val="0"/>
              </a:spcAft>
              <a:buClr>
                <a:srgbClr val="1F2328"/>
              </a:buClr>
              <a:buSzPts val="900"/>
              <a:buChar char="○"/>
            </a:pPr>
            <a:r>
              <a:rPr lang="zh-CN" sz="900">
                <a:solidFill>
                  <a:srgbClr val="1F2328"/>
                </a:solidFill>
                <a:highlight>
                  <a:srgbClr val="FFFFFF"/>
                </a:highlight>
              </a:rPr>
              <a:t>User is authenticated.</a:t>
            </a:r>
            <a:endParaRPr sz="900">
              <a:solidFill>
                <a:srgbClr val="1F2328"/>
              </a:solidFill>
              <a:highlight>
                <a:srgbClr val="FFFFFF"/>
              </a:highlight>
            </a:endParaRPr>
          </a:p>
          <a:p>
            <a:pPr indent="-285750" lvl="1" marL="914400" rtl="0" algn="l">
              <a:lnSpc>
                <a:spcPct val="95000"/>
              </a:lnSpc>
              <a:spcBef>
                <a:spcPts val="0"/>
              </a:spcBef>
              <a:spcAft>
                <a:spcPts val="0"/>
              </a:spcAft>
              <a:buClr>
                <a:srgbClr val="1F2328"/>
              </a:buClr>
              <a:buSzPts val="900"/>
              <a:buChar char="○"/>
            </a:pPr>
            <a:r>
              <a:rPr lang="zh-CN" sz="900">
                <a:solidFill>
                  <a:srgbClr val="1F2328"/>
                </a:solidFill>
                <a:highlight>
                  <a:srgbClr val="FFFFFF"/>
                </a:highlight>
              </a:rPr>
              <a:t>Novel exists and is available (published).</a:t>
            </a:r>
            <a:endParaRPr sz="900">
              <a:solidFill>
                <a:srgbClr val="1F2328"/>
              </a:solidFill>
              <a:highlight>
                <a:srgbClr val="FFFFFF"/>
              </a:highlight>
            </a:endParaRPr>
          </a:p>
          <a:p>
            <a:pPr indent="-285750" lvl="0" marL="457200" rtl="0" algn="l">
              <a:lnSpc>
                <a:spcPct val="95000"/>
              </a:lnSpc>
              <a:spcBef>
                <a:spcPts val="0"/>
              </a:spcBef>
              <a:spcAft>
                <a:spcPts val="0"/>
              </a:spcAft>
              <a:buClr>
                <a:srgbClr val="1F2328"/>
              </a:buClr>
              <a:buSzPts val="900"/>
              <a:buChar char="●"/>
            </a:pPr>
            <a:r>
              <a:rPr b="1" lang="zh-CN" sz="900">
                <a:solidFill>
                  <a:srgbClr val="1F2328"/>
                </a:solidFill>
                <a:highlight>
                  <a:srgbClr val="FFFFFF"/>
                </a:highlight>
              </a:rPr>
              <a:t>Postconditions</a:t>
            </a:r>
            <a:endParaRPr b="1" sz="900">
              <a:solidFill>
                <a:srgbClr val="1F2328"/>
              </a:solidFill>
              <a:highlight>
                <a:srgbClr val="FFFFFF"/>
              </a:highlight>
            </a:endParaRPr>
          </a:p>
          <a:p>
            <a:pPr indent="-285750" lvl="1" marL="914400" rtl="0" algn="l">
              <a:lnSpc>
                <a:spcPct val="95000"/>
              </a:lnSpc>
              <a:spcBef>
                <a:spcPts val="0"/>
              </a:spcBef>
              <a:spcAft>
                <a:spcPts val="0"/>
              </a:spcAft>
              <a:buClr>
                <a:srgbClr val="1F2328"/>
              </a:buClr>
              <a:buSzPts val="900"/>
              <a:buChar char="○"/>
            </a:pPr>
            <a:r>
              <a:rPr lang="zh-CN" sz="900">
                <a:solidFill>
                  <a:srgbClr val="1F2328"/>
                </a:solidFill>
                <a:highlight>
                  <a:srgbClr val="FFFFFF"/>
                </a:highlight>
              </a:rPr>
              <a:t>On success: vote record exists, user.yuan decreased, novel.voteCnt updated, user.exp increased.</a:t>
            </a:r>
            <a:endParaRPr sz="900">
              <a:solidFill>
                <a:srgbClr val="1F2328"/>
              </a:solidFill>
              <a:highlight>
                <a:srgbClr val="FFFFFF"/>
              </a:highlight>
            </a:endParaRPr>
          </a:p>
          <a:p>
            <a:pPr indent="-285750" lvl="1" marL="914400" rtl="0" algn="l">
              <a:lnSpc>
                <a:spcPct val="95000"/>
              </a:lnSpc>
              <a:spcBef>
                <a:spcPts val="0"/>
              </a:spcBef>
              <a:spcAft>
                <a:spcPts val="0"/>
              </a:spcAft>
              <a:buClr>
                <a:srgbClr val="1F2328"/>
              </a:buClr>
              <a:buSzPts val="900"/>
              <a:buChar char="○"/>
            </a:pPr>
            <a:r>
              <a:rPr lang="zh-CN" sz="900">
                <a:solidFill>
                  <a:srgbClr val="1F2328"/>
                </a:solidFill>
                <a:highlight>
                  <a:srgbClr val="FFFFFF"/>
                </a:highlight>
              </a:rPr>
              <a:t>On failure: no DB side effects (transaction rollback).</a:t>
            </a:r>
            <a:endParaRPr sz="900"/>
          </a:p>
        </p:txBody>
      </p:sp>
      <p:pic>
        <p:nvPicPr>
          <p:cNvPr id="139" name="Google Shape;139;p26"/>
          <p:cNvPicPr preferRelativeResize="0"/>
          <p:nvPr/>
        </p:nvPicPr>
        <p:blipFill>
          <a:blip r:embed="rId3">
            <a:alphaModFix/>
          </a:blip>
          <a:stretch>
            <a:fillRect/>
          </a:stretch>
        </p:blipFill>
        <p:spPr>
          <a:xfrm>
            <a:off x="1346513" y="668822"/>
            <a:ext cx="6321675" cy="2470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Analysis &amp; Design Models - Class Diagram</a:t>
            </a:r>
            <a:endParaRPr/>
          </a:p>
        </p:txBody>
      </p:sp>
      <p:sp>
        <p:nvSpPr>
          <p:cNvPr id="145" name="Google Shape;145;p27"/>
          <p:cNvSpPr txBox="1"/>
          <p:nvPr>
            <p:ph idx="4294967295" type="subTitle"/>
          </p:nvPr>
        </p:nvSpPr>
        <p:spPr>
          <a:xfrm>
            <a:off x="311700" y="443475"/>
            <a:ext cx="8520600" cy="3642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None/>
            </a:pPr>
            <a:r>
              <a:rPr lang="zh-CN"/>
              <a:t>Use Case: User(reader, writer, admin) votes for a novel</a:t>
            </a:r>
            <a:endParaRPr/>
          </a:p>
        </p:txBody>
      </p:sp>
      <p:pic>
        <p:nvPicPr>
          <p:cNvPr id="146" name="Google Shape;146;p27"/>
          <p:cNvPicPr preferRelativeResize="0"/>
          <p:nvPr/>
        </p:nvPicPr>
        <p:blipFill rotWithShape="1">
          <a:blip r:embed="rId3">
            <a:alphaModFix/>
          </a:blip>
          <a:srcRect b="0" l="1670" r="-1670" t="0"/>
          <a:stretch/>
        </p:blipFill>
        <p:spPr>
          <a:xfrm>
            <a:off x="324125" y="708950"/>
            <a:ext cx="8495754" cy="4434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Analysis &amp; Design Models - Sequence Diagram</a:t>
            </a:r>
            <a:endParaRPr/>
          </a:p>
        </p:txBody>
      </p:sp>
      <p:sp>
        <p:nvSpPr>
          <p:cNvPr id="152" name="Google Shape;152;p28"/>
          <p:cNvSpPr txBox="1"/>
          <p:nvPr>
            <p:ph idx="4294967295" type="subTitle"/>
          </p:nvPr>
        </p:nvSpPr>
        <p:spPr>
          <a:xfrm>
            <a:off x="311700" y="439550"/>
            <a:ext cx="8520600" cy="3642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None/>
            </a:pPr>
            <a:r>
              <a:rPr lang="zh-CN"/>
              <a:t>Use Case: User(reader, writer, admin) votes for a novel</a:t>
            </a:r>
            <a:endParaRPr/>
          </a:p>
        </p:txBody>
      </p:sp>
      <p:pic>
        <p:nvPicPr>
          <p:cNvPr id="153" name="Google Shape;153;p28"/>
          <p:cNvPicPr preferRelativeResize="0"/>
          <p:nvPr/>
        </p:nvPicPr>
        <p:blipFill>
          <a:blip r:embed="rId3">
            <a:alphaModFix/>
          </a:blip>
          <a:stretch>
            <a:fillRect/>
          </a:stretch>
        </p:blipFill>
        <p:spPr>
          <a:xfrm>
            <a:off x="2276375" y="1167400"/>
            <a:ext cx="3984140" cy="4447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Design Problems &amp; Patterns</a:t>
            </a:r>
            <a:r>
              <a:rPr lang="zh-CN"/>
              <a:t> - Class Diagram</a:t>
            </a:r>
            <a:endParaRPr/>
          </a:p>
        </p:txBody>
      </p:sp>
      <p:sp>
        <p:nvSpPr>
          <p:cNvPr id="159" name="Google Shape;159;p29"/>
          <p:cNvSpPr txBox="1"/>
          <p:nvPr>
            <p:ph idx="4294967295" type="subTitle"/>
          </p:nvPr>
        </p:nvSpPr>
        <p:spPr>
          <a:xfrm>
            <a:off x="311700" y="443475"/>
            <a:ext cx="8520600" cy="3642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None/>
            </a:pPr>
            <a:r>
              <a:rPr lang="zh-CN"/>
              <a:t>Use Case: User(reader, writer, admin) votes for a novel</a:t>
            </a:r>
            <a:endParaRPr/>
          </a:p>
        </p:txBody>
      </p:sp>
      <p:pic>
        <p:nvPicPr>
          <p:cNvPr id="160" name="Google Shape;160;p29"/>
          <p:cNvPicPr preferRelativeResize="0"/>
          <p:nvPr/>
        </p:nvPicPr>
        <p:blipFill>
          <a:blip r:embed="rId3">
            <a:alphaModFix/>
          </a:blip>
          <a:stretch>
            <a:fillRect/>
          </a:stretch>
        </p:blipFill>
        <p:spPr>
          <a:xfrm>
            <a:off x="1020000" y="724325"/>
            <a:ext cx="7103990" cy="4419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Design Problems &amp; Patterns - Sequence Diagram</a:t>
            </a:r>
            <a:endParaRPr/>
          </a:p>
        </p:txBody>
      </p:sp>
      <p:sp>
        <p:nvSpPr>
          <p:cNvPr id="166" name="Google Shape;166;p30"/>
          <p:cNvSpPr txBox="1"/>
          <p:nvPr>
            <p:ph idx="4294967295" type="subTitle"/>
          </p:nvPr>
        </p:nvSpPr>
        <p:spPr>
          <a:xfrm>
            <a:off x="311700" y="439550"/>
            <a:ext cx="8520600" cy="3642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None/>
            </a:pPr>
            <a:r>
              <a:rPr lang="zh-CN"/>
              <a:t>Use Case: User(reader, writer, admin) votes for a novel</a:t>
            </a:r>
            <a:endParaRPr/>
          </a:p>
        </p:txBody>
      </p:sp>
      <p:pic>
        <p:nvPicPr>
          <p:cNvPr id="167" name="Google Shape;167;p30"/>
          <p:cNvPicPr preferRelativeResize="0"/>
          <p:nvPr/>
        </p:nvPicPr>
        <p:blipFill>
          <a:blip r:embed="rId3">
            <a:alphaModFix/>
          </a:blip>
          <a:stretch>
            <a:fillRect/>
          </a:stretch>
        </p:blipFill>
        <p:spPr>
          <a:xfrm>
            <a:off x="54425" y="803750"/>
            <a:ext cx="4408723" cy="384570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168" name="Google Shape;168;p30"/>
          <p:cNvPicPr preferRelativeResize="0"/>
          <p:nvPr/>
        </p:nvPicPr>
        <p:blipFill>
          <a:blip r:embed="rId4">
            <a:alphaModFix/>
          </a:blip>
          <a:stretch>
            <a:fillRect/>
          </a:stretch>
        </p:blipFill>
        <p:spPr>
          <a:xfrm>
            <a:off x="4572000" y="572700"/>
            <a:ext cx="4526652" cy="41142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0"/>
            <a:ext cx="8520600" cy="48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Database schemas</a:t>
            </a:r>
            <a:endParaRPr/>
          </a:p>
        </p:txBody>
      </p:sp>
      <p:pic>
        <p:nvPicPr>
          <p:cNvPr id="174" name="Google Shape;174;p31"/>
          <p:cNvPicPr preferRelativeResize="0"/>
          <p:nvPr/>
        </p:nvPicPr>
        <p:blipFill>
          <a:blip r:embed="rId3">
            <a:alphaModFix/>
          </a:blip>
          <a:stretch>
            <a:fillRect/>
          </a:stretch>
        </p:blipFill>
        <p:spPr>
          <a:xfrm>
            <a:off x="311700" y="423525"/>
            <a:ext cx="8420321" cy="4719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sz="3300"/>
              <a:t>Project Introduction: Yushan – Home of Stories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lnSpc>
                <a:spcPct val="90000"/>
              </a:lnSpc>
              <a:spcBef>
                <a:spcPts val="0"/>
              </a:spcBef>
              <a:spcAft>
                <a:spcPts val="0"/>
              </a:spcAft>
              <a:buNone/>
            </a:pPr>
            <a:r>
              <a:rPr b="1" lang="zh-CN" sz="2100">
                <a:solidFill>
                  <a:schemeClr val="dk1"/>
                </a:solidFill>
              </a:rPr>
              <a:t>Overview: </a:t>
            </a:r>
            <a:r>
              <a:rPr lang="zh-CN" sz="2100">
                <a:solidFill>
                  <a:schemeClr val="dk1"/>
                </a:solidFill>
              </a:rPr>
              <a:t>Yushan is a web-novel reading platform that combines storytelling with gamification and interactive community engagement. </a:t>
            </a:r>
            <a:endParaRPr sz="2100">
              <a:solidFill>
                <a:schemeClr val="dk1"/>
              </a:solidFill>
            </a:endParaRPr>
          </a:p>
          <a:p>
            <a:pPr indent="0" lvl="0" marL="0" rtl="0" algn="l">
              <a:lnSpc>
                <a:spcPct val="90000"/>
              </a:lnSpc>
              <a:spcBef>
                <a:spcPts val="0"/>
              </a:spcBef>
              <a:spcAft>
                <a:spcPts val="0"/>
              </a:spcAft>
              <a:buNone/>
            </a:pPr>
            <a:r>
              <a:t/>
            </a:r>
            <a:endParaRPr b="1" sz="2100">
              <a:solidFill>
                <a:schemeClr val="dk1"/>
              </a:solidFill>
            </a:endParaRPr>
          </a:p>
          <a:p>
            <a:pPr indent="0" lvl="0" marL="0" rtl="0" algn="l">
              <a:lnSpc>
                <a:spcPct val="90000"/>
              </a:lnSpc>
              <a:spcBef>
                <a:spcPts val="0"/>
              </a:spcBef>
              <a:spcAft>
                <a:spcPts val="0"/>
              </a:spcAft>
              <a:buNone/>
            </a:pPr>
            <a:r>
              <a:rPr b="1" lang="zh-CN" sz="2100">
                <a:solidFill>
                  <a:schemeClr val="dk1"/>
                </a:solidFill>
              </a:rPr>
              <a:t>Problem Statement:</a:t>
            </a:r>
            <a:r>
              <a:rPr lang="zh-CN" sz="2100">
                <a:solidFill>
                  <a:schemeClr val="dk1"/>
                </a:solidFill>
              </a:rPr>
              <a:t> Existing storytelling platforms (e.g., Webnovel, Wattpad, Amazon Kindle) lack: </a:t>
            </a:r>
            <a:endParaRPr sz="2100">
              <a:solidFill>
                <a:schemeClr val="dk1"/>
              </a:solidFill>
            </a:endParaRPr>
          </a:p>
          <a:p>
            <a:pPr indent="-311943" lvl="0" marL="457200" rtl="0" algn="l">
              <a:lnSpc>
                <a:spcPct val="90000"/>
              </a:lnSpc>
              <a:spcBef>
                <a:spcPts val="0"/>
              </a:spcBef>
              <a:spcAft>
                <a:spcPts val="0"/>
              </a:spcAft>
              <a:buClr>
                <a:schemeClr val="dk1"/>
              </a:buClr>
              <a:buSzPct val="100000"/>
              <a:buChar char="-"/>
            </a:pPr>
            <a:r>
              <a:rPr lang="zh-CN" sz="2100">
                <a:solidFill>
                  <a:schemeClr val="dk1"/>
                </a:solidFill>
              </a:rPr>
              <a:t>Reward-based engagement </a:t>
            </a:r>
            <a:endParaRPr sz="2100">
              <a:solidFill>
                <a:schemeClr val="dk1"/>
              </a:solidFill>
            </a:endParaRPr>
          </a:p>
          <a:p>
            <a:pPr indent="-311943" lvl="0" marL="457200" rtl="0" algn="l">
              <a:lnSpc>
                <a:spcPct val="90000"/>
              </a:lnSpc>
              <a:spcBef>
                <a:spcPts val="0"/>
              </a:spcBef>
              <a:spcAft>
                <a:spcPts val="0"/>
              </a:spcAft>
              <a:buClr>
                <a:schemeClr val="dk1"/>
              </a:buClr>
              <a:buSzPct val="100000"/>
              <a:buChar char="-"/>
            </a:pPr>
            <a:r>
              <a:rPr lang="zh-CN" sz="2100">
                <a:solidFill>
                  <a:schemeClr val="dk1"/>
                </a:solidFill>
              </a:rPr>
              <a:t>Two-way interaction between readers and authors </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a:p>
            <a:pPr indent="0" lvl="0" marL="0" rtl="0" algn="l">
              <a:lnSpc>
                <a:spcPct val="90000"/>
              </a:lnSpc>
              <a:spcBef>
                <a:spcPts val="0"/>
              </a:spcBef>
              <a:spcAft>
                <a:spcPts val="0"/>
              </a:spcAft>
              <a:buNone/>
            </a:pPr>
            <a:r>
              <a:rPr b="1" lang="zh-CN" sz="2100">
                <a:solidFill>
                  <a:schemeClr val="dk1"/>
                </a:solidFill>
              </a:rPr>
              <a:t>Our Goal:</a:t>
            </a:r>
            <a:r>
              <a:rPr lang="zh-CN" sz="2100">
                <a:solidFill>
                  <a:schemeClr val="dk1"/>
                </a:solidFill>
              </a:rPr>
              <a:t> Build a unified platform where users can read, write, and be rewarded, blending literary creativity with gamified experiences. </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a:p>
            <a:pPr indent="0" lvl="0" marL="0" rtl="0" algn="l">
              <a:lnSpc>
                <a:spcPct val="90000"/>
              </a:lnSpc>
              <a:spcBef>
                <a:spcPts val="0"/>
              </a:spcBef>
              <a:spcAft>
                <a:spcPts val="0"/>
              </a:spcAft>
              <a:buNone/>
            </a:pPr>
            <a:r>
              <a:rPr b="1" lang="zh-CN" sz="2100">
                <a:solidFill>
                  <a:schemeClr val="dk1"/>
                </a:solidFill>
              </a:rPr>
              <a:t>Core Features:</a:t>
            </a:r>
            <a:r>
              <a:rPr lang="zh-CN" sz="2100">
                <a:solidFill>
                  <a:schemeClr val="dk1"/>
                </a:solidFill>
              </a:rPr>
              <a:t> </a:t>
            </a:r>
            <a:endParaRPr sz="2100">
              <a:solidFill>
                <a:schemeClr val="dk1"/>
              </a:solidFill>
            </a:endParaRPr>
          </a:p>
          <a:p>
            <a:pPr indent="-311943" lvl="0" marL="457200" rtl="0" algn="l">
              <a:lnSpc>
                <a:spcPct val="90000"/>
              </a:lnSpc>
              <a:spcBef>
                <a:spcPts val="0"/>
              </a:spcBef>
              <a:spcAft>
                <a:spcPts val="0"/>
              </a:spcAft>
              <a:buClr>
                <a:schemeClr val="dk1"/>
              </a:buClr>
              <a:buSzPct val="100000"/>
              <a:buChar char="-"/>
            </a:pPr>
            <a:r>
              <a:rPr lang="zh-CN" sz="2100">
                <a:solidFill>
                  <a:schemeClr val="dk1"/>
                </a:solidFill>
              </a:rPr>
              <a:t>Read and publish webnovels </a:t>
            </a:r>
            <a:endParaRPr sz="2100">
              <a:solidFill>
                <a:schemeClr val="dk1"/>
              </a:solidFill>
            </a:endParaRPr>
          </a:p>
          <a:p>
            <a:pPr indent="-311943" lvl="0" marL="457200" rtl="0" algn="l">
              <a:lnSpc>
                <a:spcPct val="90000"/>
              </a:lnSpc>
              <a:spcBef>
                <a:spcPts val="0"/>
              </a:spcBef>
              <a:spcAft>
                <a:spcPts val="0"/>
              </a:spcAft>
              <a:buClr>
                <a:schemeClr val="dk1"/>
              </a:buClr>
              <a:buSzPct val="100000"/>
              <a:buChar char="-"/>
            </a:pPr>
            <a:r>
              <a:rPr lang="zh-CN" sz="2100">
                <a:solidFill>
                  <a:schemeClr val="dk1"/>
                </a:solidFill>
              </a:rPr>
              <a:t>Earn points, achievements, and badges through engagement </a:t>
            </a:r>
            <a:endParaRPr sz="2100">
              <a:solidFill>
                <a:schemeClr val="dk1"/>
              </a:solidFill>
            </a:endParaRPr>
          </a:p>
          <a:p>
            <a:pPr indent="-311943" lvl="0" marL="457200" rtl="0" algn="l">
              <a:lnSpc>
                <a:spcPct val="90000"/>
              </a:lnSpc>
              <a:spcBef>
                <a:spcPts val="0"/>
              </a:spcBef>
              <a:spcAft>
                <a:spcPts val="0"/>
              </a:spcAft>
              <a:buClr>
                <a:schemeClr val="dk1"/>
              </a:buClr>
              <a:buSzPct val="100000"/>
              <a:buChar char="-"/>
            </a:pPr>
            <a:r>
              <a:rPr lang="zh-CN" sz="2100">
                <a:solidFill>
                  <a:schemeClr val="dk1"/>
                </a:solidFill>
              </a:rPr>
              <a:t>Community discussions and author-reader feedback </a:t>
            </a:r>
            <a:endParaRPr sz="2100">
              <a:solidFill>
                <a:schemeClr val="dk1"/>
              </a:solidFill>
            </a:endParaRPr>
          </a:p>
          <a:p>
            <a:pPr indent="-311943" lvl="0" marL="457200" rtl="0" algn="l">
              <a:lnSpc>
                <a:spcPct val="90000"/>
              </a:lnSpc>
              <a:spcBef>
                <a:spcPts val="0"/>
              </a:spcBef>
              <a:spcAft>
                <a:spcPts val="0"/>
              </a:spcAft>
              <a:buClr>
                <a:schemeClr val="dk1"/>
              </a:buClr>
              <a:buSzPct val="100000"/>
              <a:buChar char="-"/>
            </a:pPr>
            <a:r>
              <a:rPr lang="zh-CN" sz="2100">
                <a:solidFill>
                  <a:schemeClr val="dk1"/>
                </a:solidFill>
              </a:rPr>
              <a:t>Seamless web experience with responsive </a:t>
            </a:r>
            <a:endParaRPr sz="2100">
              <a:solidFill>
                <a:schemeClr val="dk1"/>
              </a:solidFill>
            </a:endParaRPr>
          </a:p>
          <a:p>
            <a:pPr indent="0" lvl="0" marL="0" rtl="0" algn="l">
              <a:lnSpc>
                <a:spcPct val="90000"/>
              </a:lnSpc>
              <a:spcBef>
                <a:spcPts val="0"/>
              </a:spcBef>
              <a:spcAft>
                <a:spcPts val="0"/>
              </a:spcAft>
              <a:buNone/>
            </a:pPr>
            <a:r>
              <a:t/>
            </a:r>
            <a:endParaRPr sz="2100">
              <a:solidFill>
                <a:schemeClr val="dk1"/>
              </a:solidFill>
            </a:endParaRPr>
          </a:p>
          <a:p>
            <a:pPr indent="0" lvl="0" marL="0" rtl="0" algn="l">
              <a:lnSpc>
                <a:spcPct val="90000"/>
              </a:lnSpc>
              <a:spcBef>
                <a:spcPts val="0"/>
              </a:spcBef>
              <a:spcAft>
                <a:spcPts val="0"/>
              </a:spcAft>
              <a:buClr>
                <a:schemeClr val="dk1"/>
              </a:buClr>
              <a:buSzPct val="52380"/>
              <a:buFont typeface="Arial"/>
              <a:buNone/>
            </a:pPr>
            <a:r>
              <a:rPr b="1" lang="zh-CN" sz="2100">
                <a:solidFill>
                  <a:schemeClr val="dk1"/>
                </a:solidFill>
              </a:rPr>
              <a:t>UI Tech Stack Overview:</a:t>
            </a:r>
            <a:r>
              <a:rPr lang="zh-CN" sz="2100">
                <a:solidFill>
                  <a:schemeClr val="dk1"/>
                </a:solidFill>
              </a:rPr>
              <a:t> • ReactJS • Java Springboot • Supabase • Railway • Upstash • Jest </a:t>
            </a:r>
            <a:r>
              <a:rPr lang="zh-CN" sz="2100">
                <a:solidFill>
                  <a:schemeClr val="dk1"/>
                </a:solidFill>
              </a:rPr>
              <a:t>• Jacoco</a:t>
            </a:r>
            <a:endParaRPr sz="2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891"/>
              <a:buFont typeface="Arial"/>
              <a:buNone/>
            </a:pPr>
            <a:r>
              <a:rPr b="1" lang="zh-CN" sz="3234"/>
              <a:t>Types of Testing Conducted</a:t>
            </a:r>
            <a:endParaRPr b="1" sz="292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Comprehensive Testing Strategy</a:t>
            </a:r>
            <a:endParaRPr/>
          </a:p>
        </p:txBody>
      </p:sp>
      <p:sp>
        <p:nvSpPr>
          <p:cNvPr id="185" name="Google Shape;18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solidFill>
                  <a:schemeClr val="dk1"/>
                </a:solidFill>
              </a:rPr>
              <a:t>There are many types of testing for web applications, each serving different purposes. Here are the main categories that we have implemented in Yushan:</a:t>
            </a:r>
            <a:endParaRPr>
              <a:solidFill>
                <a:schemeClr val="dk1"/>
              </a:solidFill>
            </a:endParaRPr>
          </a:p>
          <a:p>
            <a:pPr indent="0" lvl="0" marL="0" rtl="0" algn="l">
              <a:spcBef>
                <a:spcPts val="1200"/>
              </a:spcBef>
              <a:spcAft>
                <a:spcPts val="0"/>
              </a:spcAft>
              <a:buNone/>
            </a:pPr>
            <a:r>
              <a:rPr b="1" lang="zh-CN" u="sng">
                <a:solidFill>
                  <a:schemeClr val="dk1"/>
                </a:solidFill>
              </a:rPr>
              <a:t>Functional Testing Aspects</a:t>
            </a:r>
            <a:r>
              <a:rPr lang="zh-CN">
                <a:solidFill>
                  <a:schemeClr val="dk1"/>
                </a:solidFill>
              </a:rPr>
              <a:t> (we also did Manual Testing as a whole team) -</a:t>
            </a:r>
            <a:endParaRPr>
              <a:solidFill>
                <a:schemeClr val="dk1"/>
              </a:solidFill>
            </a:endParaRPr>
          </a:p>
          <a:p>
            <a:pPr indent="-342900" lvl="0" marL="457200" rtl="0" algn="l">
              <a:spcBef>
                <a:spcPts val="1200"/>
              </a:spcBef>
              <a:spcAft>
                <a:spcPts val="0"/>
              </a:spcAft>
              <a:buClr>
                <a:schemeClr val="dk1"/>
              </a:buClr>
              <a:buSzPts val="1800"/>
              <a:buAutoNum type="arabicPeriod"/>
            </a:pPr>
            <a:r>
              <a:rPr b="1" lang="zh-CN">
                <a:solidFill>
                  <a:schemeClr val="dk1"/>
                </a:solidFill>
              </a:rPr>
              <a:t>Unit Testing:</a:t>
            </a:r>
            <a:r>
              <a:rPr lang="zh-CN">
                <a:solidFill>
                  <a:schemeClr val="dk1"/>
                </a:solidFill>
              </a:rPr>
              <a:t> Testing individual components or functions in isolation</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Integration Testing:</a:t>
            </a:r>
            <a:r>
              <a:rPr lang="zh-CN">
                <a:solidFill>
                  <a:schemeClr val="dk1"/>
                </a:solidFill>
              </a:rPr>
              <a:t> Testing how different modules work together </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System Testing:</a:t>
            </a:r>
            <a:r>
              <a:rPr lang="zh-CN">
                <a:solidFill>
                  <a:schemeClr val="dk1"/>
                </a:solidFill>
              </a:rPr>
              <a:t> Testing the complete application as a whole </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Smoke Testing:</a:t>
            </a:r>
            <a:r>
              <a:rPr lang="zh-CN">
                <a:solidFill>
                  <a:schemeClr val="dk1"/>
                </a:solidFill>
              </a:rPr>
              <a:t> Quick tests to verify basic functionality works </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Sanity Testing:</a:t>
            </a:r>
            <a:r>
              <a:rPr lang="zh-CN">
                <a:solidFill>
                  <a:schemeClr val="dk1"/>
                </a:solidFill>
              </a:rPr>
              <a:t> Focused testing after minor changes </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Regression Testing:</a:t>
            </a:r>
            <a:r>
              <a:rPr lang="zh-CN">
                <a:solidFill>
                  <a:schemeClr val="dk1"/>
                </a:solidFill>
              </a:rPr>
              <a:t> Ensuring new changes don't break existing features</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sz="2500"/>
              <a:t>Non-Functional</a:t>
            </a:r>
            <a:r>
              <a:rPr lang="zh-CN" sz="2500"/>
              <a:t> Testing Strategy</a:t>
            </a:r>
            <a:endParaRPr sz="2500"/>
          </a:p>
        </p:txBody>
      </p:sp>
      <p:sp>
        <p:nvSpPr>
          <p:cNvPr id="191" name="Google Shape;19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AutoNum type="arabicPeriod"/>
            </a:pPr>
            <a:r>
              <a:rPr b="1" lang="zh-CN">
                <a:solidFill>
                  <a:schemeClr val="dk1"/>
                </a:solidFill>
              </a:rPr>
              <a:t>Performance Testing:</a:t>
            </a:r>
            <a:r>
              <a:rPr lang="zh-CN">
                <a:solidFill>
                  <a:schemeClr val="dk1"/>
                </a:solidFill>
              </a:rPr>
              <a:t> How the application performs under load </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Load Testing:</a:t>
            </a:r>
            <a:r>
              <a:rPr lang="zh-CN">
                <a:solidFill>
                  <a:schemeClr val="dk1"/>
                </a:solidFill>
              </a:rPr>
              <a:t> behavior under expected load </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Stress Testing:</a:t>
            </a:r>
            <a:r>
              <a:rPr lang="zh-CN">
                <a:solidFill>
                  <a:schemeClr val="dk1"/>
                </a:solidFill>
              </a:rPr>
              <a:t> behavior under extreme conditions </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Spike Testing:</a:t>
            </a:r>
            <a:r>
              <a:rPr lang="zh-CN">
                <a:solidFill>
                  <a:schemeClr val="dk1"/>
                </a:solidFill>
              </a:rPr>
              <a:t> sudden traffic increases </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Endurance Testing:</a:t>
            </a:r>
            <a:r>
              <a:rPr lang="zh-CN">
                <a:solidFill>
                  <a:schemeClr val="dk1"/>
                </a:solidFill>
              </a:rPr>
              <a:t> sustained load over time </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Security Testing:</a:t>
            </a:r>
            <a:r>
              <a:rPr lang="zh-CN">
                <a:solidFill>
                  <a:schemeClr val="dk1"/>
                </a:solidFill>
              </a:rPr>
              <a:t> Identifying vulnerabilities (SQL injection, XSS, CSRF, etc.)</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Usability Testing:</a:t>
            </a:r>
            <a:r>
              <a:rPr lang="zh-CN">
                <a:solidFill>
                  <a:schemeClr val="dk1"/>
                </a:solidFill>
              </a:rPr>
              <a:t> How easy and intuitive the application is to use</a:t>
            </a:r>
            <a:endParaRPr>
              <a:solidFill>
                <a:schemeClr val="dk1"/>
              </a:solidFill>
            </a:endParaRPr>
          </a:p>
          <a:p>
            <a:pPr indent="-342900" lvl="0" marL="457200" rtl="0" algn="l">
              <a:spcBef>
                <a:spcPts val="0"/>
              </a:spcBef>
              <a:spcAft>
                <a:spcPts val="0"/>
              </a:spcAft>
              <a:buClr>
                <a:schemeClr val="dk1"/>
              </a:buClr>
              <a:buSzPts val="1800"/>
              <a:buAutoNum type="arabicPeriod"/>
            </a:pPr>
            <a:r>
              <a:rPr b="1" lang="zh-CN">
                <a:solidFill>
                  <a:schemeClr val="dk1"/>
                </a:solidFill>
              </a:rPr>
              <a:t>Compatibility Testing:</a:t>
            </a:r>
            <a:r>
              <a:rPr lang="zh-CN">
                <a:solidFill>
                  <a:schemeClr val="dk1"/>
                </a:solidFill>
              </a:rPr>
              <a:t> Testing across different browsers, devices, and OS</a:t>
            </a:r>
            <a:endParaRPr>
              <a:solidFill>
                <a:schemeClr val="dk1"/>
              </a:solidFill>
            </a:endParaRPr>
          </a:p>
          <a:p>
            <a:pPr indent="0" lvl="0" marL="0" rtl="0" algn="l">
              <a:spcBef>
                <a:spcPts val="1200"/>
              </a:spcBef>
              <a:spcAft>
                <a:spcPts val="0"/>
              </a:spcAft>
              <a:buNone/>
            </a:pPr>
            <a:r>
              <a:rPr lang="zh-CN" u="sng">
                <a:solidFill>
                  <a:schemeClr val="hlink"/>
                </a:solidFill>
                <a:hlinkClick r:id="rId3"/>
              </a:rPr>
              <a:t>https://maugus0.github.io/yushan-frontend/</a:t>
            </a:r>
            <a:endParaRPr>
              <a:solidFill>
                <a:schemeClr val="dk1"/>
              </a:solidFill>
            </a:endParaRPr>
          </a:p>
          <a:p>
            <a:pPr indent="0" lvl="0" marL="0" rtl="0" algn="l">
              <a:spcBef>
                <a:spcPts val="1200"/>
              </a:spcBef>
              <a:spcAft>
                <a:spcPts val="1200"/>
              </a:spcAft>
              <a:buNone/>
            </a:pPr>
            <a:r>
              <a:rPr lang="zh-CN" u="sng">
                <a:solidFill>
                  <a:schemeClr val="hlink"/>
                </a:solidFill>
                <a:hlinkClick r:id="rId4"/>
              </a:rPr>
              <a:t>https://maugus0.github.io/yushan-admin/admin/login</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Used Selenium for UI/UX Automated Testing Flows -</a:t>
            </a:r>
            <a:endParaRPr/>
          </a:p>
        </p:txBody>
      </p:sp>
      <p:pic>
        <p:nvPicPr>
          <p:cNvPr id="197" name="Google Shape;197;p35"/>
          <p:cNvPicPr preferRelativeResize="0"/>
          <p:nvPr/>
        </p:nvPicPr>
        <p:blipFill>
          <a:blip r:embed="rId3">
            <a:alphaModFix/>
          </a:blip>
          <a:stretch>
            <a:fillRect/>
          </a:stretch>
        </p:blipFill>
        <p:spPr>
          <a:xfrm>
            <a:off x="152400" y="1170125"/>
            <a:ext cx="8839204" cy="2244329"/>
          </a:xfrm>
          <a:prstGeom prst="rect">
            <a:avLst/>
          </a:prstGeom>
          <a:noFill/>
          <a:ln>
            <a:noFill/>
          </a:ln>
        </p:spPr>
      </p:pic>
      <p:sp>
        <p:nvSpPr>
          <p:cNvPr id="198" name="Google Shape;198;p35"/>
          <p:cNvSpPr txBox="1"/>
          <p:nvPr/>
        </p:nvSpPr>
        <p:spPr>
          <a:xfrm>
            <a:off x="683550" y="3713400"/>
            <a:ext cx="7892100" cy="11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1F2328"/>
                </a:solidFill>
              </a:rPr>
              <a:t>We’ve used Selenium IDE Plugin to automate some basic UI/UX Flows.</a:t>
            </a:r>
            <a:endParaRPr sz="1800">
              <a:solidFill>
                <a:srgbClr val="1F2328"/>
              </a:solidFill>
            </a:endParaRPr>
          </a:p>
          <a:p>
            <a:pPr indent="-342900" lvl="0" marL="457200" rtl="0" algn="l">
              <a:spcBef>
                <a:spcPts val="0"/>
              </a:spcBef>
              <a:spcAft>
                <a:spcPts val="0"/>
              </a:spcAft>
              <a:buClr>
                <a:srgbClr val="1F2328"/>
              </a:buClr>
              <a:buSzPts val="1800"/>
              <a:buChar char="-"/>
            </a:pPr>
            <a:r>
              <a:rPr lang="zh-CN" sz="1800">
                <a:solidFill>
                  <a:srgbClr val="1F2328"/>
                </a:solidFill>
              </a:rPr>
              <a:t>However, since we used Antd Framework on Frontend. </a:t>
            </a:r>
            <a:endParaRPr sz="1800">
              <a:solidFill>
                <a:srgbClr val="1F2328"/>
              </a:solidFill>
            </a:endParaRPr>
          </a:p>
          <a:p>
            <a:pPr indent="-342900" lvl="0" marL="457200" rtl="0" algn="l">
              <a:spcBef>
                <a:spcPts val="0"/>
              </a:spcBef>
              <a:spcAft>
                <a:spcPts val="0"/>
              </a:spcAft>
              <a:buClr>
                <a:srgbClr val="1F2328"/>
              </a:buClr>
              <a:buSzPts val="1800"/>
              <a:buChar char="-"/>
            </a:pPr>
            <a:r>
              <a:rPr lang="zh-CN" sz="1800">
                <a:solidFill>
                  <a:srgbClr val="1F2328"/>
                </a:solidFill>
              </a:rPr>
              <a:t>We need to create manual Scripts for more complicated User Flows.</a:t>
            </a:r>
            <a:endParaRPr sz="1800">
              <a:solidFill>
                <a:srgbClr val="1F2328"/>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149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Screenshot of Postman API Collection for Testing:</a:t>
            </a:r>
            <a:endParaRPr/>
          </a:p>
        </p:txBody>
      </p:sp>
      <p:pic>
        <p:nvPicPr>
          <p:cNvPr id="204" name="Google Shape;204;p36" title="Screenshot 2025-11-04 at 9.51.32 AM.png"/>
          <p:cNvPicPr preferRelativeResize="0"/>
          <p:nvPr/>
        </p:nvPicPr>
        <p:blipFill>
          <a:blip r:embed="rId3">
            <a:alphaModFix/>
          </a:blip>
          <a:stretch>
            <a:fillRect/>
          </a:stretch>
        </p:blipFill>
        <p:spPr>
          <a:xfrm>
            <a:off x="765950" y="775325"/>
            <a:ext cx="7315302" cy="4114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Other Important Testing Strategies</a:t>
            </a:r>
            <a:endParaRPr/>
          </a:p>
        </p:txBody>
      </p:sp>
      <p:sp>
        <p:nvSpPr>
          <p:cNvPr id="210" name="Google Shape;210;p37"/>
          <p:cNvSpPr txBox="1"/>
          <p:nvPr>
            <p:ph idx="1" type="body"/>
          </p:nvPr>
        </p:nvSpPr>
        <p:spPr>
          <a:xfrm>
            <a:off x="311700" y="1017725"/>
            <a:ext cx="8520600" cy="2279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b="1" lang="zh-CN">
                <a:solidFill>
                  <a:schemeClr val="dk1"/>
                </a:solidFill>
              </a:rPr>
              <a:t>API Testing:</a:t>
            </a:r>
            <a:r>
              <a:rPr lang="zh-CN">
                <a:solidFill>
                  <a:schemeClr val="dk1"/>
                </a:solidFill>
              </a:rPr>
              <a:t> Testing backend endpoints and data exchange </a:t>
            </a:r>
            <a:endParaRPr>
              <a:solidFill>
                <a:schemeClr val="dk1"/>
              </a:solidFill>
            </a:endParaRPr>
          </a:p>
          <a:p>
            <a:pPr indent="-342900" lvl="0" marL="457200" rtl="0" algn="l">
              <a:spcBef>
                <a:spcPts val="0"/>
              </a:spcBef>
              <a:spcAft>
                <a:spcPts val="0"/>
              </a:spcAft>
              <a:buClr>
                <a:schemeClr val="dk1"/>
              </a:buClr>
              <a:buSzPts val="1800"/>
              <a:buChar char="●"/>
            </a:pPr>
            <a:r>
              <a:rPr b="1" lang="zh-CN">
                <a:solidFill>
                  <a:schemeClr val="dk1"/>
                </a:solidFill>
              </a:rPr>
              <a:t>Database Testing:</a:t>
            </a:r>
            <a:r>
              <a:rPr lang="zh-CN">
                <a:solidFill>
                  <a:schemeClr val="dk1"/>
                </a:solidFill>
              </a:rPr>
              <a:t> Validating data integrity and database operations </a:t>
            </a:r>
            <a:endParaRPr>
              <a:solidFill>
                <a:schemeClr val="dk1"/>
              </a:solidFill>
            </a:endParaRPr>
          </a:p>
          <a:p>
            <a:pPr indent="-342900" lvl="0" marL="457200" rtl="0" algn="l">
              <a:spcBef>
                <a:spcPts val="0"/>
              </a:spcBef>
              <a:spcAft>
                <a:spcPts val="0"/>
              </a:spcAft>
              <a:buClr>
                <a:schemeClr val="dk1"/>
              </a:buClr>
              <a:buSzPts val="1800"/>
              <a:buChar char="●"/>
            </a:pPr>
            <a:r>
              <a:rPr b="1" lang="zh-CN">
                <a:solidFill>
                  <a:schemeClr val="dk1"/>
                </a:solidFill>
              </a:rPr>
              <a:t>UI/Visual Testing:</a:t>
            </a:r>
            <a:r>
              <a:rPr lang="zh-CN">
                <a:solidFill>
                  <a:schemeClr val="dk1"/>
                </a:solidFill>
              </a:rPr>
              <a:t> Ensuring the interface displays correctly </a:t>
            </a:r>
            <a:endParaRPr>
              <a:solidFill>
                <a:schemeClr val="dk1"/>
              </a:solidFill>
            </a:endParaRPr>
          </a:p>
          <a:p>
            <a:pPr indent="-342900" lvl="0" marL="457200" rtl="0" algn="l">
              <a:spcBef>
                <a:spcPts val="0"/>
              </a:spcBef>
              <a:spcAft>
                <a:spcPts val="0"/>
              </a:spcAft>
              <a:buClr>
                <a:schemeClr val="dk1"/>
              </a:buClr>
              <a:buSzPts val="1800"/>
              <a:buChar char="●"/>
            </a:pPr>
            <a:r>
              <a:rPr b="1" lang="zh-CN">
                <a:solidFill>
                  <a:schemeClr val="dk1"/>
                </a:solidFill>
              </a:rPr>
              <a:t>End-to-End (E2E):</a:t>
            </a:r>
            <a:r>
              <a:rPr lang="zh-CN">
                <a:solidFill>
                  <a:schemeClr val="dk1"/>
                </a:solidFill>
              </a:rPr>
              <a:t> Testing complete user workflows from start to finish </a:t>
            </a:r>
            <a:endParaRPr>
              <a:solidFill>
                <a:schemeClr val="dk1"/>
              </a:solidFill>
            </a:endParaRPr>
          </a:p>
          <a:p>
            <a:pPr indent="-342900" lvl="0" marL="457200" rtl="0" algn="l">
              <a:spcBef>
                <a:spcPts val="0"/>
              </a:spcBef>
              <a:spcAft>
                <a:spcPts val="0"/>
              </a:spcAft>
              <a:buClr>
                <a:schemeClr val="dk1"/>
              </a:buClr>
              <a:buSzPts val="1800"/>
              <a:buChar char="●"/>
            </a:pPr>
            <a:r>
              <a:rPr b="1" lang="zh-CN">
                <a:solidFill>
                  <a:schemeClr val="dk1"/>
                </a:solidFill>
              </a:rPr>
              <a:t>A/B Testing:</a:t>
            </a:r>
            <a:r>
              <a:rPr lang="zh-CN">
                <a:solidFill>
                  <a:schemeClr val="dk1"/>
                </a:solidFill>
              </a:rPr>
              <a:t> Comparing different versions to see which performs better </a:t>
            </a:r>
            <a:endParaRPr>
              <a:solidFill>
                <a:schemeClr val="dk1"/>
              </a:solidFill>
            </a:endParaRPr>
          </a:p>
          <a:p>
            <a:pPr indent="-342900" lvl="0" marL="457200" rtl="0" algn="l">
              <a:spcBef>
                <a:spcPts val="0"/>
              </a:spcBef>
              <a:spcAft>
                <a:spcPts val="0"/>
              </a:spcAft>
              <a:buClr>
                <a:schemeClr val="dk1"/>
              </a:buClr>
              <a:buSzPts val="1800"/>
              <a:buChar char="●"/>
            </a:pPr>
            <a:r>
              <a:rPr b="1" lang="zh-CN">
                <a:solidFill>
                  <a:schemeClr val="dk1"/>
                </a:solidFill>
              </a:rPr>
              <a:t>Exploratory Testing:</a:t>
            </a:r>
            <a:r>
              <a:rPr lang="zh-CN">
                <a:solidFill>
                  <a:schemeClr val="dk1"/>
                </a:solidFill>
              </a:rPr>
              <a:t> Unscripted testing to discover unexpected issues </a:t>
            </a:r>
            <a:endParaRPr>
              <a:solidFill>
                <a:schemeClr val="dk1"/>
              </a:solidFill>
            </a:endParaRPr>
          </a:p>
          <a:p>
            <a:pPr indent="-342900" lvl="0" marL="457200" rtl="0" algn="l">
              <a:spcBef>
                <a:spcPts val="0"/>
              </a:spcBef>
              <a:spcAft>
                <a:spcPts val="0"/>
              </a:spcAft>
              <a:buClr>
                <a:schemeClr val="dk1"/>
              </a:buClr>
              <a:buSzPts val="1800"/>
              <a:buChar char="●"/>
            </a:pPr>
            <a:r>
              <a:rPr b="1" lang="zh-CN">
                <a:solidFill>
                  <a:schemeClr val="dk1"/>
                </a:solidFill>
              </a:rPr>
              <a:t>Mobile Testing:</a:t>
            </a:r>
            <a:r>
              <a:rPr lang="zh-CN">
                <a:solidFill>
                  <a:schemeClr val="dk1"/>
                </a:solidFill>
              </a:rPr>
              <a:t> Testing responsive design and mobile-specific features</a:t>
            </a:r>
            <a:endParaRPr>
              <a:solidFill>
                <a:schemeClr val="dk1"/>
              </a:solidFill>
            </a:endParaRPr>
          </a:p>
        </p:txBody>
      </p:sp>
      <p:pic>
        <p:nvPicPr>
          <p:cNvPr id="211" name="Google Shape;211;p37"/>
          <p:cNvPicPr preferRelativeResize="0"/>
          <p:nvPr/>
        </p:nvPicPr>
        <p:blipFill>
          <a:blip r:embed="rId3">
            <a:alphaModFix/>
          </a:blip>
          <a:stretch>
            <a:fillRect/>
          </a:stretch>
        </p:blipFill>
        <p:spPr>
          <a:xfrm>
            <a:off x="116350" y="3374875"/>
            <a:ext cx="4678124" cy="1003525"/>
          </a:xfrm>
          <a:prstGeom prst="rect">
            <a:avLst/>
          </a:prstGeom>
          <a:noFill/>
          <a:ln>
            <a:noFill/>
          </a:ln>
        </p:spPr>
      </p:pic>
      <p:pic>
        <p:nvPicPr>
          <p:cNvPr id="212" name="Google Shape;212;p37"/>
          <p:cNvPicPr preferRelativeResize="0"/>
          <p:nvPr/>
        </p:nvPicPr>
        <p:blipFill>
          <a:blip r:embed="rId4">
            <a:alphaModFix/>
          </a:blip>
          <a:stretch>
            <a:fillRect/>
          </a:stretch>
        </p:blipFill>
        <p:spPr>
          <a:xfrm>
            <a:off x="4794475" y="3374875"/>
            <a:ext cx="4219249" cy="1487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272925" y="95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Performance / Load Tests with Jmeter</a:t>
            </a:r>
            <a:endParaRPr/>
          </a:p>
        </p:txBody>
      </p:sp>
      <p:pic>
        <p:nvPicPr>
          <p:cNvPr id="218" name="Google Shape;218;p38"/>
          <p:cNvPicPr preferRelativeResize="0"/>
          <p:nvPr/>
        </p:nvPicPr>
        <p:blipFill>
          <a:blip r:embed="rId3">
            <a:alphaModFix/>
          </a:blip>
          <a:stretch>
            <a:fillRect/>
          </a:stretch>
        </p:blipFill>
        <p:spPr>
          <a:xfrm>
            <a:off x="113625" y="639600"/>
            <a:ext cx="8965775" cy="1667950"/>
          </a:xfrm>
          <a:prstGeom prst="rect">
            <a:avLst/>
          </a:prstGeom>
          <a:noFill/>
          <a:ln>
            <a:noFill/>
          </a:ln>
        </p:spPr>
      </p:pic>
      <p:sp>
        <p:nvSpPr>
          <p:cNvPr id="219" name="Google Shape;219;p38"/>
          <p:cNvSpPr txBox="1"/>
          <p:nvPr/>
        </p:nvSpPr>
        <p:spPr>
          <a:xfrm>
            <a:off x="1507675" y="2554775"/>
            <a:ext cx="4173900" cy="23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dk1"/>
                </a:solidFill>
              </a:rPr>
              <a:t>This simulates a realistic user journey: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zh-CN" sz="1800">
                <a:solidFill>
                  <a:schemeClr val="dk1"/>
                </a:solidFill>
              </a:rPr>
              <a:t>User logs in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zh-CN" sz="1800">
                <a:solidFill>
                  <a:schemeClr val="dk1"/>
                </a:solidFill>
              </a:rPr>
              <a:t>Checks their profile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zh-CN" sz="1800">
                <a:solidFill>
                  <a:schemeClr val="dk1"/>
                </a:solidFill>
              </a:rPr>
              <a:t>Views their library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zh-CN" sz="1800">
                <a:solidFill>
                  <a:schemeClr val="dk1"/>
                </a:solidFill>
              </a:rPr>
              <a:t>Browses categories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zh-CN" sz="1800">
                <a:solidFill>
                  <a:schemeClr val="dk1"/>
                </a:solidFill>
              </a:rPr>
              <a:t>Searches for novels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zh-CN" sz="1800">
                <a:solidFill>
                  <a:schemeClr val="dk1"/>
                </a:solidFill>
              </a:rPr>
              <a:t>Checks user rankings</a:t>
            </a:r>
            <a:endParaRPr sz="1800">
              <a:solidFill>
                <a:schemeClr val="dk1"/>
              </a:solidFill>
            </a:endParaRPr>
          </a:p>
        </p:txBody>
      </p:sp>
      <p:pic>
        <p:nvPicPr>
          <p:cNvPr id="220" name="Google Shape;220;p38"/>
          <p:cNvPicPr preferRelativeResize="0"/>
          <p:nvPr/>
        </p:nvPicPr>
        <p:blipFill>
          <a:blip r:embed="rId4">
            <a:alphaModFix/>
          </a:blip>
          <a:stretch>
            <a:fillRect/>
          </a:stretch>
        </p:blipFill>
        <p:spPr>
          <a:xfrm>
            <a:off x="5802775" y="2509375"/>
            <a:ext cx="1674851" cy="24354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891"/>
              <a:buFont typeface="Arial"/>
              <a:buNone/>
            </a:pPr>
            <a:r>
              <a:rPr b="1" lang="zh-CN" sz="3234"/>
              <a:t>DevOps and Development Lifecycle</a:t>
            </a:r>
            <a:endParaRPr b="1" sz="292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0"/>
          <p:cNvSpPr txBox="1"/>
          <p:nvPr>
            <p:ph idx="1" type="body"/>
          </p:nvPr>
        </p:nvSpPr>
        <p:spPr>
          <a:xfrm>
            <a:off x="311700" y="298175"/>
            <a:ext cx="8520600" cy="3843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zh-CN">
                <a:solidFill>
                  <a:schemeClr val="dk1"/>
                </a:solidFill>
              </a:rPr>
              <a:t>1. Repository Structure</a:t>
            </a:r>
            <a:r>
              <a:rPr lang="zh-CN">
                <a:solidFill>
                  <a:schemeClr val="dk1"/>
                </a:solidFill>
              </a:rPr>
              <a:t>: </a:t>
            </a:r>
            <a:r>
              <a:rPr lang="zh-CN">
                <a:solidFill>
                  <a:schemeClr val="dk1"/>
                </a:solidFill>
              </a:rPr>
              <a:t>yushan-backend &amp; yushan-frontend</a:t>
            </a:r>
            <a:endParaRPr>
              <a:solidFill>
                <a:schemeClr val="dk1"/>
              </a:solidFill>
            </a:endParaRPr>
          </a:p>
          <a:p>
            <a:pPr indent="0" lvl="0" marL="0" rtl="0" algn="l">
              <a:lnSpc>
                <a:spcPct val="100000"/>
              </a:lnSpc>
              <a:spcBef>
                <a:spcPts val="1200"/>
              </a:spcBef>
              <a:spcAft>
                <a:spcPts val="0"/>
              </a:spcAft>
              <a:buNone/>
            </a:pPr>
            <a:r>
              <a:rPr b="1" lang="zh-CN">
                <a:solidFill>
                  <a:schemeClr val="dk1"/>
                </a:solidFill>
              </a:rPr>
              <a:t>2. Artifact Management</a:t>
            </a:r>
            <a:endParaRPr b="1">
              <a:solidFill>
                <a:schemeClr val="dk1"/>
              </a:solidFill>
            </a:endParaRPr>
          </a:p>
          <a:p>
            <a:pPr indent="-342900" lvl="0" marL="457200" rtl="0" algn="l">
              <a:lnSpc>
                <a:spcPct val="100000"/>
              </a:lnSpc>
              <a:spcBef>
                <a:spcPts val="1200"/>
              </a:spcBef>
              <a:spcAft>
                <a:spcPts val="0"/>
              </a:spcAft>
              <a:buClr>
                <a:schemeClr val="dk1"/>
              </a:buClr>
              <a:buSzPts val="1800"/>
              <a:buChar char="●"/>
            </a:pPr>
            <a:r>
              <a:rPr lang="zh-CN">
                <a:solidFill>
                  <a:schemeClr val="dk1"/>
                </a:solidFill>
              </a:rPr>
              <a:t>Container Image Registry: GitHub Container Registry</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zh-CN">
                <a:solidFill>
                  <a:schemeClr val="dk1"/>
                </a:solidFill>
              </a:rPr>
              <a:t>Location: </a:t>
            </a:r>
            <a:r>
              <a:rPr lang="zh-CN" u="sng">
                <a:solidFill>
                  <a:schemeClr val="accent5"/>
                </a:solidFill>
                <a:hlinkClick r:id="rId3">
                  <a:extLst>
                    <a:ext uri="{A12FA001-AC4F-418D-AE19-62706E023703}">
                      <ahyp:hlinkClr val="tx"/>
                    </a:ext>
                  </a:extLst>
                </a:hlinkClick>
              </a:rPr>
              <a:t>ghcr.io/maugus0/yushan</a:t>
            </a:r>
            <a:r>
              <a:rPr lang="zh-CN" u="sng">
                <a:solidFill>
                  <a:schemeClr val="accent5"/>
                </a:solidFill>
                <a:hlinkClick r:id="rId4">
                  <a:extLst>
                    <a:ext uri="{A12FA001-AC4F-418D-AE19-62706E023703}">
                      <ahyp:hlinkClr val="tx"/>
                    </a:ext>
                  </a:extLst>
                </a:hlinkClick>
              </a:rPr>
              <a:t>-</a:t>
            </a:r>
            <a:r>
              <a:rPr lang="zh-CN">
                <a:solidFill>
                  <a:schemeClr val="dk1"/>
                </a:solidFill>
              </a:rPr>
              <a:t>*</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zh-CN">
                <a:solidFill>
                  <a:schemeClr val="dk1"/>
                </a:solidFill>
              </a:rPr>
              <a:t>Multi-Platform Build:</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zh-CN">
                <a:solidFill>
                  <a:schemeClr val="dk1"/>
                </a:solidFill>
              </a:rPr>
              <a:t>Platforms: linux/amd64, linux/arm64</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zh-CN">
                <a:solidFill>
                  <a:schemeClr val="dk1"/>
                </a:solidFill>
              </a:rPr>
              <a:t>Push strategy: Push once, pull by platform</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zh-CN">
                <a:solidFill>
                  <a:schemeClr val="dk1"/>
                </a:solidFill>
              </a:rPr>
              <a:t>Cache: GitHub Actions cache for faster builds</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zh-CN">
                <a:solidFill>
                  <a:schemeClr val="dk1"/>
                </a:solidFill>
              </a:rPr>
              <a:t>GitHub Actions artifacts</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31" name="Google Shape;231;p40" title="Screenshot 2025-11-02 at 22.09.34.png"/>
          <p:cNvPicPr preferRelativeResize="0"/>
          <p:nvPr/>
        </p:nvPicPr>
        <p:blipFill rotWithShape="1">
          <a:blip r:embed="rId5">
            <a:alphaModFix/>
          </a:blip>
          <a:srcRect b="0" l="0" r="0" t="17830"/>
          <a:stretch/>
        </p:blipFill>
        <p:spPr>
          <a:xfrm>
            <a:off x="877950" y="3097700"/>
            <a:ext cx="7388100" cy="1576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idx="1" type="body"/>
          </p:nvPr>
        </p:nvSpPr>
        <p:spPr>
          <a:xfrm>
            <a:off x="311700" y="223625"/>
            <a:ext cx="8520600" cy="434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a:solidFill>
                  <a:schemeClr val="dk1"/>
                </a:solidFill>
              </a:rPr>
              <a:t>3. DevOps Pipeline &amp; Procedures</a:t>
            </a:r>
            <a:endParaRPr b="1">
              <a:solidFill>
                <a:schemeClr val="dk1"/>
              </a:solidFill>
            </a:endParaRPr>
          </a:p>
          <a:p>
            <a:pPr indent="-342900" lvl="0" marL="457200" rtl="0" algn="l">
              <a:spcBef>
                <a:spcPts val="1200"/>
              </a:spcBef>
              <a:spcAft>
                <a:spcPts val="0"/>
              </a:spcAft>
              <a:buClr>
                <a:schemeClr val="dk1"/>
              </a:buClr>
              <a:buSzPts val="1800"/>
              <a:buChar char="●"/>
            </a:pPr>
            <a:r>
              <a:rPr lang="zh-CN">
                <a:solidFill>
                  <a:schemeClr val="dk1"/>
                </a:solidFill>
              </a:rPr>
              <a:t>Workflow File: .github/workflows/maven.yml in each </a:t>
            </a:r>
            <a:r>
              <a:rPr lang="zh-CN">
                <a:solidFill>
                  <a:schemeClr val="dk1"/>
                </a:solidFill>
              </a:rPr>
              <a:t>repository</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Runner: ubuntu-latest (GitHub-hosted)</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Trigger:</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zh-CN">
                <a:solidFill>
                  <a:schemeClr val="dk1"/>
                </a:solidFill>
              </a:rPr>
              <a:t>Concurrency Control:</a:t>
            </a:r>
            <a:endParaRPr>
              <a:solidFill>
                <a:schemeClr val="dk1"/>
              </a:solidFill>
            </a:endParaRPr>
          </a:p>
        </p:txBody>
      </p:sp>
      <p:pic>
        <p:nvPicPr>
          <p:cNvPr id="237" name="Google Shape;237;p41" title="Screenshot 2025-10-26 at 22.07.04.png"/>
          <p:cNvPicPr preferRelativeResize="0"/>
          <p:nvPr/>
        </p:nvPicPr>
        <p:blipFill>
          <a:blip r:embed="rId3">
            <a:alphaModFix/>
          </a:blip>
          <a:stretch>
            <a:fillRect/>
          </a:stretch>
        </p:blipFill>
        <p:spPr>
          <a:xfrm>
            <a:off x="1776400" y="1843350"/>
            <a:ext cx="5591175" cy="1238250"/>
          </a:xfrm>
          <a:prstGeom prst="rect">
            <a:avLst/>
          </a:prstGeom>
          <a:noFill/>
          <a:ln>
            <a:noFill/>
          </a:ln>
        </p:spPr>
      </p:pic>
      <p:pic>
        <p:nvPicPr>
          <p:cNvPr id="238" name="Google Shape;238;p41" title="Screenshot 2025-10-26 at 22.08.02.png"/>
          <p:cNvPicPr preferRelativeResize="0"/>
          <p:nvPr/>
        </p:nvPicPr>
        <p:blipFill>
          <a:blip r:embed="rId4">
            <a:alphaModFix/>
          </a:blip>
          <a:stretch>
            <a:fillRect/>
          </a:stretch>
        </p:blipFill>
        <p:spPr>
          <a:xfrm>
            <a:off x="1731403" y="3768578"/>
            <a:ext cx="5681200" cy="932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Agile Project Management &amp; Team Roles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zh-CN">
                <a:solidFill>
                  <a:schemeClr val="dk1"/>
                </a:solidFill>
              </a:rPr>
              <a:t>Methodology:</a:t>
            </a:r>
            <a:r>
              <a:rPr lang="zh-CN">
                <a:solidFill>
                  <a:schemeClr val="dk1"/>
                </a:solidFill>
              </a:rPr>
              <a:t> Followed Agile Scrum with all standard ceremonies and artifacts documented on JIRA. </a:t>
            </a:r>
            <a:endParaRPr>
              <a:solidFill>
                <a:schemeClr val="dk1"/>
              </a:solidFill>
            </a:endParaRPr>
          </a:p>
          <a:p>
            <a:pPr indent="0" lvl="0" marL="0" rtl="0" algn="l">
              <a:spcBef>
                <a:spcPts val="1200"/>
              </a:spcBef>
              <a:spcAft>
                <a:spcPts val="0"/>
              </a:spcAft>
              <a:buNone/>
            </a:pPr>
            <a:r>
              <a:rPr b="1" lang="zh-CN">
                <a:solidFill>
                  <a:schemeClr val="dk1"/>
                </a:solidFill>
              </a:rPr>
              <a:t>Key Ceremonies &amp; Cadence:</a:t>
            </a:r>
            <a:r>
              <a:rPr lang="zh-CN">
                <a:solidFill>
                  <a:schemeClr val="dk1"/>
                </a:solidFill>
              </a:rPr>
              <a:t> </a:t>
            </a:r>
            <a:endParaRPr>
              <a:solidFill>
                <a:schemeClr val="dk1"/>
              </a:solidFill>
            </a:endParaRPr>
          </a:p>
          <a:p>
            <a:pPr indent="-342900" lvl="0" marL="457200" rtl="0" algn="l">
              <a:spcBef>
                <a:spcPts val="1200"/>
              </a:spcBef>
              <a:spcAft>
                <a:spcPts val="0"/>
              </a:spcAft>
              <a:buClr>
                <a:schemeClr val="dk1"/>
              </a:buClr>
              <a:buSzPts val="1800"/>
              <a:buChar char="-"/>
            </a:pPr>
            <a:r>
              <a:rPr b="1" lang="zh-CN">
                <a:solidFill>
                  <a:schemeClr val="dk1"/>
                </a:solidFill>
              </a:rPr>
              <a:t>Sprint 0:</a:t>
            </a:r>
            <a:r>
              <a:rPr lang="zh-CN">
                <a:solidFill>
                  <a:schemeClr val="dk1"/>
                </a:solidFill>
              </a:rPr>
              <a:t> Setup &amp; Refinement (4–8 Sept 2025) </a:t>
            </a:r>
            <a:endParaRPr>
              <a:solidFill>
                <a:schemeClr val="dk1"/>
              </a:solidFill>
            </a:endParaRPr>
          </a:p>
          <a:p>
            <a:pPr indent="-342900" lvl="0" marL="457200" rtl="0" algn="l">
              <a:spcBef>
                <a:spcPts val="0"/>
              </a:spcBef>
              <a:spcAft>
                <a:spcPts val="0"/>
              </a:spcAft>
              <a:buClr>
                <a:schemeClr val="dk1"/>
              </a:buClr>
              <a:buSzPts val="1800"/>
              <a:buChar char="-"/>
            </a:pPr>
            <a:r>
              <a:rPr b="1" lang="zh-CN">
                <a:solidFill>
                  <a:schemeClr val="dk1"/>
                </a:solidFill>
              </a:rPr>
              <a:t>Sprints 1–3:</a:t>
            </a:r>
            <a:r>
              <a:rPr lang="zh-CN">
                <a:solidFill>
                  <a:schemeClr val="dk1"/>
                </a:solidFill>
              </a:rPr>
              <a:t> Two-week sprints (Sept–Oct 2025) </a:t>
            </a:r>
            <a:endParaRPr>
              <a:solidFill>
                <a:schemeClr val="dk1"/>
              </a:solidFill>
            </a:endParaRPr>
          </a:p>
          <a:p>
            <a:pPr indent="-342900" lvl="0" marL="457200" rtl="0" algn="l">
              <a:spcBef>
                <a:spcPts val="0"/>
              </a:spcBef>
              <a:spcAft>
                <a:spcPts val="0"/>
              </a:spcAft>
              <a:buClr>
                <a:schemeClr val="dk1"/>
              </a:buClr>
              <a:buSzPts val="1800"/>
              <a:buChar char="-"/>
            </a:pPr>
            <a:r>
              <a:rPr b="1" lang="zh-CN">
                <a:solidFill>
                  <a:schemeClr val="dk1"/>
                </a:solidFill>
              </a:rPr>
              <a:t>Daily Stand-ups:</a:t>
            </a:r>
            <a:r>
              <a:rPr lang="zh-CN">
                <a:solidFill>
                  <a:schemeClr val="dk1"/>
                </a:solidFill>
              </a:rPr>
              <a:t> 15-min check-ins every morning </a:t>
            </a:r>
            <a:endParaRPr>
              <a:solidFill>
                <a:schemeClr val="dk1"/>
              </a:solidFill>
            </a:endParaRPr>
          </a:p>
          <a:p>
            <a:pPr indent="-342900" lvl="0" marL="457200" rtl="0" algn="l">
              <a:spcBef>
                <a:spcPts val="0"/>
              </a:spcBef>
              <a:spcAft>
                <a:spcPts val="0"/>
              </a:spcAft>
              <a:buClr>
                <a:schemeClr val="dk1"/>
              </a:buClr>
              <a:buSzPts val="1800"/>
              <a:buChar char="-"/>
            </a:pPr>
            <a:r>
              <a:rPr b="1" lang="zh-CN">
                <a:solidFill>
                  <a:schemeClr val="dk1"/>
                </a:solidFill>
              </a:rPr>
              <a:t>Sprint Review &amp; Retrospective:</a:t>
            </a:r>
            <a:r>
              <a:rPr lang="zh-CN">
                <a:solidFill>
                  <a:schemeClr val="dk1"/>
                </a:solidFill>
              </a:rPr>
              <a:t> Thurs–Fri of each sprint’s 2nd week </a:t>
            </a:r>
            <a:endParaRPr>
              <a:solidFill>
                <a:schemeClr val="dk1"/>
              </a:solidFill>
            </a:endParaRPr>
          </a:p>
          <a:p>
            <a:pPr indent="-342900" lvl="0" marL="457200" rtl="0" algn="l">
              <a:spcBef>
                <a:spcPts val="0"/>
              </a:spcBef>
              <a:spcAft>
                <a:spcPts val="0"/>
              </a:spcAft>
              <a:buClr>
                <a:schemeClr val="dk1"/>
              </a:buClr>
              <a:buSzPts val="1800"/>
              <a:buChar char="-"/>
            </a:pPr>
            <a:r>
              <a:rPr b="1" lang="zh-CN">
                <a:solidFill>
                  <a:schemeClr val="dk1"/>
                </a:solidFill>
              </a:rPr>
              <a:t>After Sprint 3:</a:t>
            </a:r>
            <a:r>
              <a:rPr lang="zh-CN">
                <a:solidFill>
                  <a:schemeClr val="dk1"/>
                </a:solidFill>
              </a:rPr>
              <a:t> Transitioned to Kanban board for continuous improvements </a:t>
            </a:r>
            <a:endParaRPr>
              <a:solidFill>
                <a:schemeClr val="dk1"/>
              </a:solidFill>
            </a:endParaRPr>
          </a:p>
          <a:p>
            <a:pPr indent="0" lvl="0" marL="0" rtl="0" algn="l">
              <a:spcBef>
                <a:spcPts val="1200"/>
              </a:spcBef>
              <a:spcAft>
                <a:spcPts val="1200"/>
              </a:spcAft>
              <a:buNone/>
            </a:pPr>
            <a:r>
              <a:rPr b="1" lang="zh-CN">
                <a:solidFill>
                  <a:schemeClr val="dk1"/>
                </a:solidFill>
              </a:rPr>
              <a:t>Agile Deliverables:</a:t>
            </a:r>
            <a:r>
              <a:rPr lang="zh-CN">
                <a:solidFill>
                  <a:schemeClr val="dk1"/>
                </a:solidFill>
              </a:rPr>
              <a:t> User Stories, Product Backlog, Sprint Backlog Burndown Charts, Velocity Tracking, Retrospective Notes</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ph idx="1" type="body"/>
          </p:nvPr>
        </p:nvSpPr>
        <p:spPr>
          <a:xfrm>
            <a:off x="311700" y="223625"/>
            <a:ext cx="8520600" cy="434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zh-CN">
                <a:solidFill>
                  <a:schemeClr val="dk1"/>
                </a:solidFill>
              </a:rPr>
              <a:t>Yushan Frontend CI/CD Pipeline</a:t>
            </a:r>
            <a:endParaRPr b="1">
              <a:solidFill>
                <a:schemeClr val="dk1"/>
              </a:solidFill>
            </a:endParaRPr>
          </a:p>
        </p:txBody>
      </p:sp>
      <p:pic>
        <p:nvPicPr>
          <p:cNvPr id="244" name="Google Shape;244;p42" title="Screenshot 2025-11-04 at 01.24.50.png"/>
          <p:cNvPicPr preferRelativeResize="0"/>
          <p:nvPr/>
        </p:nvPicPr>
        <p:blipFill>
          <a:blip r:embed="rId3">
            <a:alphaModFix/>
          </a:blip>
          <a:stretch>
            <a:fillRect/>
          </a:stretch>
        </p:blipFill>
        <p:spPr>
          <a:xfrm>
            <a:off x="392175" y="1444493"/>
            <a:ext cx="8359627" cy="2661520"/>
          </a:xfrm>
          <a:prstGeom prst="rect">
            <a:avLst/>
          </a:prstGeom>
          <a:noFill/>
          <a:ln>
            <a:noFill/>
          </a:ln>
        </p:spPr>
      </p:pic>
      <p:sp>
        <p:nvSpPr>
          <p:cNvPr id="245" name="Google Shape;245;p42"/>
          <p:cNvSpPr txBox="1"/>
          <p:nvPr/>
        </p:nvSpPr>
        <p:spPr>
          <a:xfrm>
            <a:off x="392175" y="4376733"/>
            <a:ext cx="20823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Check code style, formatting (Prettier, ESLint)</a:t>
            </a:r>
            <a:endParaRPr sz="1200"/>
          </a:p>
        </p:txBody>
      </p:sp>
      <p:sp>
        <p:nvSpPr>
          <p:cNvPr id="246" name="Google Shape;246;p42"/>
          <p:cNvSpPr txBox="1"/>
          <p:nvPr/>
        </p:nvSpPr>
        <p:spPr>
          <a:xfrm>
            <a:off x="2633675" y="4376733"/>
            <a:ext cx="1709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Find dependency vulnerabilities (Snyk)</a:t>
            </a:r>
            <a:endParaRPr sz="1200"/>
          </a:p>
        </p:txBody>
      </p:sp>
      <p:sp>
        <p:nvSpPr>
          <p:cNvPr id="247" name="Google Shape;247;p42"/>
          <p:cNvSpPr txBox="1"/>
          <p:nvPr/>
        </p:nvSpPr>
        <p:spPr>
          <a:xfrm>
            <a:off x="4572000" y="4376733"/>
            <a:ext cx="19044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Verify production build (npm) -&gt; Build artifacts</a:t>
            </a:r>
            <a:endParaRPr sz="1200"/>
          </a:p>
        </p:txBody>
      </p:sp>
      <p:sp>
        <p:nvSpPr>
          <p:cNvPr id="248" name="Google Shape;248;p42"/>
          <p:cNvSpPr txBox="1"/>
          <p:nvPr/>
        </p:nvSpPr>
        <p:spPr>
          <a:xfrm>
            <a:off x="6705625" y="4284333"/>
            <a:ext cx="21987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Deploy to GitHub Pages (gh-pages CLI, Playwright) - Health check + Auto rollback</a:t>
            </a:r>
            <a:endParaRPr sz="1200"/>
          </a:p>
        </p:txBody>
      </p:sp>
      <p:sp>
        <p:nvSpPr>
          <p:cNvPr id="249" name="Google Shape;249;p42"/>
          <p:cNvSpPr txBox="1"/>
          <p:nvPr/>
        </p:nvSpPr>
        <p:spPr>
          <a:xfrm>
            <a:off x="392175" y="712083"/>
            <a:ext cx="20823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Test components, functions (Jest, React Testing Library)</a:t>
            </a:r>
            <a:endParaRPr sz="1200"/>
          </a:p>
        </p:txBody>
      </p:sp>
      <p:sp>
        <p:nvSpPr>
          <p:cNvPr id="250" name="Google Shape;250;p42"/>
          <p:cNvSpPr txBox="1"/>
          <p:nvPr/>
        </p:nvSpPr>
        <p:spPr>
          <a:xfrm>
            <a:off x="2578600" y="712083"/>
            <a:ext cx="13992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Code quality gate (SonarCloud)</a:t>
            </a:r>
            <a:endParaRPr sz="1200"/>
          </a:p>
        </p:txBody>
      </p:sp>
      <p:sp>
        <p:nvSpPr>
          <p:cNvPr id="251" name="Google Shape;251;p42"/>
          <p:cNvSpPr txBox="1"/>
          <p:nvPr/>
        </p:nvSpPr>
        <p:spPr>
          <a:xfrm>
            <a:off x="4117800" y="712083"/>
            <a:ext cx="1709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Build container image (Docker Buildx, Trivy)</a:t>
            </a:r>
            <a:endParaRPr sz="1200"/>
          </a:p>
        </p:txBody>
      </p:sp>
      <p:sp>
        <p:nvSpPr>
          <p:cNvPr id="252" name="Google Shape;252;p42"/>
          <p:cNvSpPr txBox="1"/>
          <p:nvPr/>
        </p:nvSpPr>
        <p:spPr>
          <a:xfrm>
            <a:off x="5962975" y="712083"/>
            <a:ext cx="1709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Security scan running app (OWASP ZAP)</a:t>
            </a:r>
            <a:endParaRPr sz="1200"/>
          </a:p>
        </p:txBody>
      </p:sp>
      <p:sp>
        <p:nvSpPr>
          <p:cNvPr id="253" name="Google Shape;253;p42"/>
          <p:cNvSpPr txBox="1"/>
          <p:nvPr/>
        </p:nvSpPr>
        <p:spPr>
          <a:xfrm>
            <a:off x="7808138" y="712083"/>
            <a:ext cx="10800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Collect all CI reports</a:t>
            </a:r>
            <a:endParaRPr sz="1200"/>
          </a:p>
        </p:txBody>
      </p:sp>
      <p:cxnSp>
        <p:nvCxnSpPr>
          <p:cNvPr id="254" name="Google Shape;254;p42"/>
          <p:cNvCxnSpPr>
            <a:stCxn id="249" idx="2"/>
          </p:cNvCxnSpPr>
          <p:nvPr/>
        </p:nvCxnSpPr>
        <p:spPr>
          <a:xfrm>
            <a:off x="1433325" y="1266183"/>
            <a:ext cx="711900" cy="1610400"/>
          </a:xfrm>
          <a:prstGeom prst="straightConnector1">
            <a:avLst/>
          </a:prstGeom>
          <a:noFill/>
          <a:ln cap="flat" cmpd="sng" w="19050">
            <a:solidFill>
              <a:srgbClr val="FF0000"/>
            </a:solidFill>
            <a:prstDash val="solid"/>
            <a:round/>
            <a:headEnd len="med" w="med" type="none"/>
            <a:tailEnd len="med" w="med" type="none"/>
          </a:ln>
        </p:spPr>
      </p:cxnSp>
      <p:cxnSp>
        <p:nvCxnSpPr>
          <p:cNvPr id="255" name="Google Shape;255;p42"/>
          <p:cNvCxnSpPr>
            <a:stCxn id="245" idx="0"/>
          </p:cNvCxnSpPr>
          <p:nvPr/>
        </p:nvCxnSpPr>
        <p:spPr>
          <a:xfrm flipH="1" rot="10800000">
            <a:off x="1433325" y="3339633"/>
            <a:ext cx="679200" cy="1037100"/>
          </a:xfrm>
          <a:prstGeom prst="straightConnector1">
            <a:avLst/>
          </a:prstGeom>
          <a:noFill/>
          <a:ln cap="flat" cmpd="sng" w="19050">
            <a:solidFill>
              <a:srgbClr val="FF0000"/>
            </a:solidFill>
            <a:prstDash val="solid"/>
            <a:round/>
            <a:headEnd len="med" w="med" type="none"/>
            <a:tailEnd len="med" w="med" type="none"/>
          </a:ln>
        </p:spPr>
      </p:cxnSp>
      <p:cxnSp>
        <p:nvCxnSpPr>
          <p:cNvPr id="256" name="Google Shape;256;p42"/>
          <p:cNvCxnSpPr>
            <a:stCxn id="250" idx="2"/>
          </p:cNvCxnSpPr>
          <p:nvPr/>
        </p:nvCxnSpPr>
        <p:spPr>
          <a:xfrm flipH="1">
            <a:off x="3258400" y="1266183"/>
            <a:ext cx="19800" cy="1626600"/>
          </a:xfrm>
          <a:prstGeom prst="straightConnector1">
            <a:avLst/>
          </a:prstGeom>
          <a:noFill/>
          <a:ln cap="flat" cmpd="sng" w="19050">
            <a:solidFill>
              <a:srgbClr val="FF0000"/>
            </a:solidFill>
            <a:prstDash val="solid"/>
            <a:round/>
            <a:headEnd len="med" w="med" type="none"/>
            <a:tailEnd len="med" w="med" type="none"/>
          </a:ln>
        </p:spPr>
      </p:cxnSp>
      <p:cxnSp>
        <p:nvCxnSpPr>
          <p:cNvPr id="257" name="Google Shape;257;p42"/>
          <p:cNvCxnSpPr>
            <a:stCxn id="251" idx="2"/>
          </p:cNvCxnSpPr>
          <p:nvPr/>
        </p:nvCxnSpPr>
        <p:spPr>
          <a:xfrm flipH="1">
            <a:off x="4379850" y="1266183"/>
            <a:ext cx="592500" cy="1650900"/>
          </a:xfrm>
          <a:prstGeom prst="straightConnector1">
            <a:avLst/>
          </a:prstGeom>
          <a:noFill/>
          <a:ln cap="flat" cmpd="sng" w="19050">
            <a:solidFill>
              <a:srgbClr val="FF0000"/>
            </a:solidFill>
            <a:prstDash val="solid"/>
            <a:round/>
            <a:headEnd len="med" w="med" type="none"/>
            <a:tailEnd len="med" w="med" type="none"/>
          </a:ln>
        </p:spPr>
      </p:cxnSp>
      <p:cxnSp>
        <p:nvCxnSpPr>
          <p:cNvPr id="258" name="Google Shape;258;p42"/>
          <p:cNvCxnSpPr>
            <a:stCxn id="252" idx="2"/>
          </p:cNvCxnSpPr>
          <p:nvPr/>
        </p:nvCxnSpPr>
        <p:spPr>
          <a:xfrm flipH="1">
            <a:off x="6557425" y="1266183"/>
            <a:ext cx="260100" cy="1659000"/>
          </a:xfrm>
          <a:prstGeom prst="straightConnector1">
            <a:avLst/>
          </a:prstGeom>
          <a:noFill/>
          <a:ln cap="flat" cmpd="sng" w="19050">
            <a:solidFill>
              <a:srgbClr val="FF0000"/>
            </a:solidFill>
            <a:prstDash val="solid"/>
            <a:round/>
            <a:headEnd len="med" w="med" type="none"/>
            <a:tailEnd len="med" w="med" type="none"/>
          </a:ln>
        </p:spPr>
      </p:cxnSp>
      <p:cxnSp>
        <p:nvCxnSpPr>
          <p:cNvPr id="259" name="Google Shape;259;p42"/>
          <p:cNvCxnSpPr>
            <a:stCxn id="253" idx="2"/>
          </p:cNvCxnSpPr>
          <p:nvPr/>
        </p:nvCxnSpPr>
        <p:spPr>
          <a:xfrm flipH="1">
            <a:off x="7654238" y="1266183"/>
            <a:ext cx="693900" cy="1659000"/>
          </a:xfrm>
          <a:prstGeom prst="straightConnector1">
            <a:avLst/>
          </a:prstGeom>
          <a:noFill/>
          <a:ln cap="flat" cmpd="sng" w="19050">
            <a:solidFill>
              <a:srgbClr val="FF0000"/>
            </a:solidFill>
            <a:prstDash val="solid"/>
            <a:round/>
            <a:headEnd len="med" w="med" type="none"/>
            <a:tailEnd len="med" w="med" type="none"/>
          </a:ln>
        </p:spPr>
      </p:cxnSp>
      <p:cxnSp>
        <p:nvCxnSpPr>
          <p:cNvPr id="260" name="Google Shape;260;p42"/>
          <p:cNvCxnSpPr/>
          <p:nvPr/>
        </p:nvCxnSpPr>
        <p:spPr>
          <a:xfrm flipH="1" rot="10800000">
            <a:off x="2873500" y="3307200"/>
            <a:ext cx="360600" cy="1055100"/>
          </a:xfrm>
          <a:prstGeom prst="straightConnector1">
            <a:avLst/>
          </a:prstGeom>
          <a:noFill/>
          <a:ln cap="flat" cmpd="sng" w="19050">
            <a:solidFill>
              <a:srgbClr val="FF0000"/>
            </a:solidFill>
            <a:prstDash val="solid"/>
            <a:round/>
            <a:headEnd len="med" w="med" type="none"/>
            <a:tailEnd len="med" w="med" type="none"/>
          </a:ln>
        </p:spPr>
      </p:cxnSp>
      <p:cxnSp>
        <p:nvCxnSpPr>
          <p:cNvPr id="261" name="Google Shape;261;p42"/>
          <p:cNvCxnSpPr>
            <a:stCxn id="247" idx="0"/>
          </p:cNvCxnSpPr>
          <p:nvPr/>
        </p:nvCxnSpPr>
        <p:spPr>
          <a:xfrm rot="10800000">
            <a:off x="3624000" y="3469533"/>
            <a:ext cx="1900200" cy="907200"/>
          </a:xfrm>
          <a:prstGeom prst="straightConnector1">
            <a:avLst/>
          </a:prstGeom>
          <a:noFill/>
          <a:ln cap="flat" cmpd="sng" w="19050">
            <a:solidFill>
              <a:srgbClr val="FF0000"/>
            </a:solidFill>
            <a:prstDash val="solid"/>
            <a:round/>
            <a:headEnd len="med" w="med" type="none"/>
            <a:tailEnd len="med" w="med" type="none"/>
          </a:ln>
        </p:spPr>
      </p:cxnSp>
      <p:cxnSp>
        <p:nvCxnSpPr>
          <p:cNvPr id="262" name="Google Shape;262;p42"/>
          <p:cNvCxnSpPr>
            <a:stCxn id="248" idx="0"/>
          </p:cNvCxnSpPr>
          <p:nvPr/>
        </p:nvCxnSpPr>
        <p:spPr>
          <a:xfrm rot="10800000">
            <a:off x="5484775" y="2982033"/>
            <a:ext cx="2320200" cy="13023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idx="4294967295" type="body"/>
          </p:nvPr>
        </p:nvSpPr>
        <p:spPr>
          <a:xfrm>
            <a:off x="311700" y="223625"/>
            <a:ext cx="8520600" cy="434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zh-CN">
                <a:solidFill>
                  <a:schemeClr val="dk1"/>
                </a:solidFill>
              </a:rPr>
              <a:t>Yushan </a:t>
            </a:r>
            <a:r>
              <a:rPr b="1" lang="zh-CN">
                <a:solidFill>
                  <a:schemeClr val="dk1"/>
                </a:solidFill>
              </a:rPr>
              <a:t>Backend</a:t>
            </a:r>
            <a:r>
              <a:rPr b="1" lang="zh-CN">
                <a:solidFill>
                  <a:schemeClr val="dk1"/>
                </a:solidFill>
              </a:rPr>
              <a:t> CI/CD Pipeline</a:t>
            </a:r>
            <a:endParaRPr b="1">
              <a:solidFill>
                <a:schemeClr val="dk1"/>
              </a:solidFill>
            </a:endParaRPr>
          </a:p>
        </p:txBody>
      </p:sp>
      <p:pic>
        <p:nvPicPr>
          <p:cNvPr id="268" name="Google Shape;268;p43" title="Screenshot 2025-11-02 at 22.19.32.png"/>
          <p:cNvPicPr preferRelativeResize="0"/>
          <p:nvPr/>
        </p:nvPicPr>
        <p:blipFill>
          <a:blip r:embed="rId3">
            <a:alphaModFix/>
          </a:blip>
          <a:stretch>
            <a:fillRect/>
          </a:stretch>
        </p:blipFill>
        <p:spPr>
          <a:xfrm>
            <a:off x="441550" y="1679339"/>
            <a:ext cx="8260899" cy="2161886"/>
          </a:xfrm>
          <a:prstGeom prst="rect">
            <a:avLst/>
          </a:prstGeom>
          <a:noFill/>
          <a:ln>
            <a:noFill/>
          </a:ln>
        </p:spPr>
      </p:pic>
      <p:sp>
        <p:nvSpPr>
          <p:cNvPr id="269" name="Google Shape;269;p43"/>
          <p:cNvSpPr txBox="1"/>
          <p:nvPr/>
        </p:nvSpPr>
        <p:spPr>
          <a:xfrm>
            <a:off x="436075" y="740000"/>
            <a:ext cx="20331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Test business logic in isolation (Maven, JUnit, Mockito)</a:t>
            </a:r>
            <a:endParaRPr sz="1200"/>
          </a:p>
        </p:txBody>
      </p:sp>
      <p:cxnSp>
        <p:nvCxnSpPr>
          <p:cNvPr id="270" name="Google Shape;270;p43"/>
          <p:cNvCxnSpPr>
            <a:stCxn id="269" idx="2"/>
          </p:cNvCxnSpPr>
          <p:nvPr/>
        </p:nvCxnSpPr>
        <p:spPr>
          <a:xfrm>
            <a:off x="1452625" y="1478900"/>
            <a:ext cx="828600" cy="1498800"/>
          </a:xfrm>
          <a:prstGeom prst="straightConnector1">
            <a:avLst/>
          </a:prstGeom>
          <a:noFill/>
          <a:ln cap="flat" cmpd="sng" w="19050">
            <a:solidFill>
              <a:srgbClr val="FF0000"/>
            </a:solidFill>
            <a:prstDash val="solid"/>
            <a:round/>
            <a:headEnd len="med" w="med" type="none"/>
            <a:tailEnd len="med" w="med" type="none"/>
          </a:ln>
        </p:spPr>
      </p:cxnSp>
      <p:sp>
        <p:nvSpPr>
          <p:cNvPr id="271" name="Google Shape;271;p43"/>
          <p:cNvSpPr txBox="1"/>
          <p:nvPr/>
        </p:nvSpPr>
        <p:spPr>
          <a:xfrm>
            <a:off x="447025" y="4233475"/>
            <a:ext cx="20664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Test with real services (PostgreSQL, Redis)</a:t>
            </a:r>
            <a:endParaRPr sz="1200"/>
          </a:p>
        </p:txBody>
      </p:sp>
      <p:cxnSp>
        <p:nvCxnSpPr>
          <p:cNvPr id="272" name="Google Shape;272;p43"/>
          <p:cNvCxnSpPr>
            <a:stCxn id="271" idx="0"/>
          </p:cNvCxnSpPr>
          <p:nvPr/>
        </p:nvCxnSpPr>
        <p:spPr>
          <a:xfrm flipH="1" rot="10800000">
            <a:off x="1480225" y="3188875"/>
            <a:ext cx="805800" cy="1044600"/>
          </a:xfrm>
          <a:prstGeom prst="straightConnector1">
            <a:avLst/>
          </a:prstGeom>
          <a:noFill/>
          <a:ln cap="flat" cmpd="sng" w="19050">
            <a:solidFill>
              <a:srgbClr val="FF0000"/>
            </a:solidFill>
            <a:prstDash val="solid"/>
            <a:round/>
            <a:headEnd len="med" w="med" type="none"/>
            <a:tailEnd len="med" w="med" type="none"/>
          </a:ln>
        </p:spPr>
      </p:cxnSp>
      <p:sp>
        <p:nvSpPr>
          <p:cNvPr id="273" name="Google Shape;273;p43"/>
          <p:cNvSpPr txBox="1"/>
          <p:nvPr/>
        </p:nvSpPr>
        <p:spPr>
          <a:xfrm>
            <a:off x="2588775" y="737025"/>
            <a:ext cx="21891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Check code quality and style (SpotBugs, Checkstyle, JaCoCo, SonarCloud)</a:t>
            </a:r>
            <a:endParaRPr sz="1200"/>
          </a:p>
        </p:txBody>
      </p:sp>
      <p:sp>
        <p:nvSpPr>
          <p:cNvPr id="274" name="Google Shape;274;p43"/>
          <p:cNvSpPr txBox="1"/>
          <p:nvPr/>
        </p:nvSpPr>
        <p:spPr>
          <a:xfrm>
            <a:off x="4897475" y="832400"/>
            <a:ext cx="2033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Build multi-platform image (Docker Buildx, Trivy)</a:t>
            </a:r>
            <a:endParaRPr sz="1200"/>
          </a:p>
        </p:txBody>
      </p:sp>
      <p:sp>
        <p:nvSpPr>
          <p:cNvPr id="275" name="Google Shape;275;p43"/>
          <p:cNvSpPr txBox="1"/>
          <p:nvPr/>
        </p:nvSpPr>
        <p:spPr>
          <a:xfrm>
            <a:off x="7050175" y="832400"/>
            <a:ext cx="19032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Deploy to </a:t>
            </a:r>
            <a:r>
              <a:rPr lang="zh-CN" sz="1200"/>
              <a:t>Railway staging</a:t>
            </a:r>
            <a:r>
              <a:rPr lang="zh-CN" sz="1200"/>
              <a:t> and health check</a:t>
            </a:r>
            <a:endParaRPr sz="1200"/>
          </a:p>
        </p:txBody>
      </p:sp>
      <p:sp>
        <p:nvSpPr>
          <p:cNvPr id="276" name="Google Shape;276;p43"/>
          <p:cNvSpPr txBox="1"/>
          <p:nvPr/>
        </p:nvSpPr>
        <p:spPr>
          <a:xfrm>
            <a:off x="2773725" y="4233475"/>
            <a:ext cx="2189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Find vulnerabilities (OWASP Dependency-Check, Snyk)</a:t>
            </a:r>
            <a:endParaRPr sz="1200"/>
          </a:p>
        </p:txBody>
      </p:sp>
      <p:sp>
        <p:nvSpPr>
          <p:cNvPr id="277" name="Google Shape;277;p43"/>
          <p:cNvSpPr txBox="1"/>
          <p:nvPr/>
        </p:nvSpPr>
        <p:spPr>
          <a:xfrm>
            <a:off x="5171513" y="4233475"/>
            <a:ext cx="20331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Security scan in production (OWASP ZAP)</a:t>
            </a:r>
            <a:endParaRPr sz="1200"/>
          </a:p>
        </p:txBody>
      </p:sp>
      <p:cxnSp>
        <p:nvCxnSpPr>
          <p:cNvPr id="278" name="Google Shape;278;p43"/>
          <p:cNvCxnSpPr>
            <a:stCxn id="273" idx="2"/>
          </p:cNvCxnSpPr>
          <p:nvPr/>
        </p:nvCxnSpPr>
        <p:spPr>
          <a:xfrm flipH="1">
            <a:off x="3477825" y="1475925"/>
            <a:ext cx="205500" cy="1489800"/>
          </a:xfrm>
          <a:prstGeom prst="straightConnector1">
            <a:avLst/>
          </a:prstGeom>
          <a:noFill/>
          <a:ln cap="flat" cmpd="sng" w="19050">
            <a:solidFill>
              <a:srgbClr val="FF0000"/>
            </a:solidFill>
            <a:prstDash val="solid"/>
            <a:round/>
            <a:headEnd len="med" w="med" type="none"/>
            <a:tailEnd len="med" w="med" type="none"/>
          </a:ln>
        </p:spPr>
      </p:cxnSp>
      <p:cxnSp>
        <p:nvCxnSpPr>
          <p:cNvPr id="279" name="Google Shape;279;p43"/>
          <p:cNvCxnSpPr>
            <a:stCxn id="274" idx="2"/>
          </p:cNvCxnSpPr>
          <p:nvPr/>
        </p:nvCxnSpPr>
        <p:spPr>
          <a:xfrm flipH="1">
            <a:off x="4566425" y="1386500"/>
            <a:ext cx="1347600" cy="1546800"/>
          </a:xfrm>
          <a:prstGeom prst="straightConnector1">
            <a:avLst/>
          </a:prstGeom>
          <a:noFill/>
          <a:ln cap="flat" cmpd="sng" w="19050">
            <a:solidFill>
              <a:srgbClr val="FF0000"/>
            </a:solidFill>
            <a:prstDash val="solid"/>
            <a:round/>
            <a:headEnd len="med" w="med" type="none"/>
            <a:tailEnd len="med" w="med" type="none"/>
          </a:ln>
        </p:spPr>
      </p:cxnSp>
      <p:cxnSp>
        <p:nvCxnSpPr>
          <p:cNvPr id="280" name="Google Shape;280;p43"/>
          <p:cNvCxnSpPr>
            <a:stCxn id="276" idx="0"/>
          </p:cNvCxnSpPr>
          <p:nvPr/>
        </p:nvCxnSpPr>
        <p:spPr>
          <a:xfrm rot="10800000">
            <a:off x="3495375" y="3188875"/>
            <a:ext cx="372900" cy="1044600"/>
          </a:xfrm>
          <a:prstGeom prst="straightConnector1">
            <a:avLst/>
          </a:prstGeom>
          <a:noFill/>
          <a:ln cap="flat" cmpd="sng" w="19050">
            <a:solidFill>
              <a:srgbClr val="FF0000"/>
            </a:solidFill>
            <a:prstDash val="solid"/>
            <a:round/>
            <a:headEnd len="med" w="med" type="none"/>
            <a:tailEnd len="med" w="med" type="none"/>
          </a:ln>
        </p:spPr>
      </p:cxnSp>
      <p:cxnSp>
        <p:nvCxnSpPr>
          <p:cNvPr id="281" name="Google Shape;281;p43"/>
          <p:cNvCxnSpPr>
            <a:stCxn id="275" idx="2"/>
          </p:cNvCxnSpPr>
          <p:nvPr/>
        </p:nvCxnSpPr>
        <p:spPr>
          <a:xfrm flipH="1">
            <a:off x="5587975" y="1386500"/>
            <a:ext cx="2413800" cy="1599000"/>
          </a:xfrm>
          <a:prstGeom prst="straightConnector1">
            <a:avLst/>
          </a:prstGeom>
          <a:noFill/>
          <a:ln cap="flat" cmpd="sng" w="19050">
            <a:solidFill>
              <a:srgbClr val="FF0000"/>
            </a:solidFill>
            <a:prstDash val="solid"/>
            <a:round/>
            <a:headEnd len="med" w="med" type="none"/>
            <a:tailEnd len="med" w="med" type="none"/>
          </a:ln>
        </p:spPr>
      </p:cxnSp>
      <p:cxnSp>
        <p:nvCxnSpPr>
          <p:cNvPr id="282" name="Google Shape;282;p43"/>
          <p:cNvCxnSpPr>
            <a:stCxn id="277" idx="0"/>
          </p:cNvCxnSpPr>
          <p:nvPr/>
        </p:nvCxnSpPr>
        <p:spPr>
          <a:xfrm flipH="1" rot="10800000">
            <a:off x="6188063" y="3064675"/>
            <a:ext cx="446400" cy="1168800"/>
          </a:xfrm>
          <a:prstGeom prst="straightConnector1">
            <a:avLst/>
          </a:prstGeom>
          <a:noFill/>
          <a:ln cap="flat" cmpd="sng" w="19050">
            <a:solidFill>
              <a:srgbClr val="FF0000"/>
            </a:solidFill>
            <a:prstDash val="solid"/>
            <a:round/>
            <a:headEnd len="med" w="med" type="none"/>
            <a:tailEnd len="med" w="med" type="none"/>
          </a:ln>
        </p:spPr>
      </p:cxnSp>
      <p:sp>
        <p:nvSpPr>
          <p:cNvPr id="283" name="Google Shape;283;p43"/>
          <p:cNvSpPr txBox="1"/>
          <p:nvPr/>
        </p:nvSpPr>
        <p:spPr>
          <a:xfrm>
            <a:off x="7413300" y="4233475"/>
            <a:ext cx="1419000" cy="55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t>Aggregate reports (GitHub Actions)</a:t>
            </a:r>
            <a:endParaRPr sz="1200"/>
          </a:p>
        </p:txBody>
      </p:sp>
      <p:cxnSp>
        <p:nvCxnSpPr>
          <p:cNvPr id="284" name="Google Shape;284;p43"/>
          <p:cNvCxnSpPr>
            <a:stCxn id="283" idx="0"/>
          </p:cNvCxnSpPr>
          <p:nvPr/>
        </p:nvCxnSpPr>
        <p:spPr>
          <a:xfrm rot="10800000">
            <a:off x="7702800" y="3081175"/>
            <a:ext cx="420000" cy="11523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idx="1" type="body"/>
          </p:nvPr>
        </p:nvSpPr>
        <p:spPr>
          <a:xfrm>
            <a:off x="311700" y="223625"/>
            <a:ext cx="8520600" cy="434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zh-CN">
                <a:solidFill>
                  <a:schemeClr val="dk1"/>
                </a:solidFill>
              </a:rPr>
              <a:t>CI/CD Pipeline </a:t>
            </a:r>
            <a:r>
              <a:rPr b="1" lang="zh-CN">
                <a:solidFill>
                  <a:schemeClr val="dk1"/>
                </a:solidFill>
              </a:rPr>
              <a:t>in Pull Requests</a:t>
            </a:r>
            <a:endParaRPr b="1">
              <a:solidFill>
                <a:schemeClr val="dk1"/>
              </a:solidFill>
            </a:endParaRPr>
          </a:p>
        </p:txBody>
      </p:sp>
      <p:pic>
        <p:nvPicPr>
          <p:cNvPr id="290" name="Google Shape;290;p44" title="FE-PR.png"/>
          <p:cNvPicPr preferRelativeResize="0"/>
          <p:nvPr/>
        </p:nvPicPr>
        <p:blipFill>
          <a:blip r:embed="rId3">
            <a:alphaModFix/>
          </a:blip>
          <a:stretch>
            <a:fillRect/>
          </a:stretch>
        </p:blipFill>
        <p:spPr>
          <a:xfrm>
            <a:off x="490100" y="751800"/>
            <a:ext cx="8163801" cy="2128725"/>
          </a:xfrm>
          <a:prstGeom prst="rect">
            <a:avLst/>
          </a:prstGeom>
          <a:noFill/>
          <a:ln>
            <a:noFill/>
          </a:ln>
        </p:spPr>
      </p:pic>
      <p:pic>
        <p:nvPicPr>
          <p:cNvPr id="291" name="Google Shape;291;p44" title="Screenshot 2025-11-02 at 23.11.38.png"/>
          <p:cNvPicPr preferRelativeResize="0"/>
          <p:nvPr/>
        </p:nvPicPr>
        <p:blipFill>
          <a:blip r:embed="rId4">
            <a:alphaModFix/>
          </a:blip>
          <a:stretch>
            <a:fillRect/>
          </a:stretch>
        </p:blipFill>
        <p:spPr>
          <a:xfrm>
            <a:off x="490100" y="3145000"/>
            <a:ext cx="8163800" cy="1591892"/>
          </a:xfrm>
          <a:prstGeom prst="rect">
            <a:avLst/>
          </a:prstGeom>
          <a:noFill/>
          <a:ln>
            <a:noFill/>
          </a:ln>
        </p:spPr>
      </p:pic>
      <p:sp>
        <p:nvSpPr>
          <p:cNvPr id="292" name="Google Shape;292;p44"/>
          <p:cNvSpPr/>
          <p:nvPr/>
        </p:nvSpPr>
        <p:spPr>
          <a:xfrm>
            <a:off x="4531375" y="1178175"/>
            <a:ext cx="2575800" cy="60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44"/>
          <p:cNvSpPr/>
          <p:nvPr/>
        </p:nvSpPr>
        <p:spPr>
          <a:xfrm>
            <a:off x="4572000" y="3532600"/>
            <a:ext cx="2575800" cy="60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311700" y="2337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CN" sz="2220"/>
              <a:t>Promote to Production workflow</a:t>
            </a:r>
            <a:endParaRPr sz="2220"/>
          </a:p>
        </p:txBody>
      </p:sp>
      <p:pic>
        <p:nvPicPr>
          <p:cNvPr id="299" name="Google Shape;299;p45" title="run-promote-prod.png"/>
          <p:cNvPicPr preferRelativeResize="0"/>
          <p:nvPr/>
        </p:nvPicPr>
        <p:blipFill>
          <a:blip r:embed="rId3">
            <a:alphaModFix/>
          </a:blip>
          <a:stretch>
            <a:fillRect/>
          </a:stretch>
        </p:blipFill>
        <p:spPr>
          <a:xfrm>
            <a:off x="884562" y="806475"/>
            <a:ext cx="7374876" cy="3941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6" title="run-rollback-prod.png"/>
          <p:cNvPicPr preferRelativeResize="0"/>
          <p:nvPr/>
        </p:nvPicPr>
        <p:blipFill>
          <a:blip r:embed="rId3">
            <a:alphaModFix/>
          </a:blip>
          <a:stretch>
            <a:fillRect/>
          </a:stretch>
        </p:blipFill>
        <p:spPr>
          <a:xfrm>
            <a:off x="415550" y="806475"/>
            <a:ext cx="8312899" cy="4043874"/>
          </a:xfrm>
          <a:prstGeom prst="rect">
            <a:avLst/>
          </a:prstGeom>
          <a:noFill/>
          <a:ln>
            <a:noFill/>
          </a:ln>
        </p:spPr>
      </p:pic>
      <p:sp>
        <p:nvSpPr>
          <p:cNvPr id="305" name="Google Shape;305;p46"/>
          <p:cNvSpPr txBox="1"/>
          <p:nvPr>
            <p:ph type="title"/>
          </p:nvPr>
        </p:nvSpPr>
        <p:spPr>
          <a:xfrm>
            <a:off x="311700" y="2337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CN" sz="2220"/>
              <a:t>Production </a:t>
            </a:r>
            <a:r>
              <a:rPr lang="zh-CN" sz="2220"/>
              <a:t>Rollback</a:t>
            </a:r>
            <a:r>
              <a:rPr lang="zh-CN" sz="2220"/>
              <a:t> workflow</a:t>
            </a:r>
            <a:endParaRPr sz="222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txBox="1"/>
          <p:nvPr>
            <p:ph idx="1" type="body"/>
          </p:nvPr>
        </p:nvSpPr>
        <p:spPr>
          <a:xfrm>
            <a:off x="311700" y="223625"/>
            <a:ext cx="8520600" cy="4345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zh-CN">
                <a:solidFill>
                  <a:schemeClr val="dk1"/>
                </a:solidFill>
              </a:rPr>
              <a:t>Lint &amp; Quality Checks</a:t>
            </a:r>
            <a:endParaRPr b="1">
              <a:solidFill>
                <a:schemeClr val="dk1"/>
              </a:solidFill>
            </a:endParaRPr>
          </a:p>
          <a:p>
            <a:pPr indent="-342900" lvl="0" marL="457200" rtl="0" algn="l">
              <a:spcBef>
                <a:spcPts val="1200"/>
              </a:spcBef>
              <a:spcAft>
                <a:spcPts val="0"/>
              </a:spcAft>
              <a:buClr>
                <a:schemeClr val="dk1"/>
              </a:buClr>
              <a:buSzPts val="1800"/>
              <a:buChar char="●"/>
            </a:pPr>
            <a:r>
              <a:rPr lang="zh-CN">
                <a:solidFill>
                  <a:schemeClr val="dk1"/>
                </a:solidFill>
              </a:rPr>
              <a:t>SpotBugs: Static analysis for bugs</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Exclusions: spotbugs-exclude.xml</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Checkstyle: Code style enforcement</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Config: checkstyle.xml</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Rules: Google Java Style Guide</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JaCoCo: Code coverage</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Plugin: jacoco-maven-plugin:0.8.11</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Coverage report: target/site/jacoco/jacoco.xml</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SonarCloud: Quality gate - SAST</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Project: maugus0_yushan-</a:t>
            </a:r>
            <a:r>
              <a:rPr lang="zh-CN">
                <a:solidFill>
                  <a:schemeClr val="dk1"/>
                </a:solidFill>
              </a:rPr>
              <a:t>backend</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Organization: yushan</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Uploads to: </a:t>
            </a:r>
            <a:r>
              <a:rPr lang="zh-CN" u="sng">
                <a:solidFill>
                  <a:schemeClr val="hlink"/>
                </a:solidFill>
                <a:hlinkClick r:id="rId3"/>
              </a:rPr>
              <a:t>https://sonarcloud.io</a:t>
            </a:r>
            <a:endParaRPr>
              <a:solidFill>
                <a:schemeClr val="dk1"/>
              </a:solidFill>
            </a:endParaRPr>
          </a:p>
          <a:p>
            <a:pPr indent="-342900" lvl="0" marL="457200" rtl="0" algn="l">
              <a:spcBef>
                <a:spcPts val="0"/>
              </a:spcBef>
              <a:spcAft>
                <a:spcPts val="0"/>
              </a:spcAft>
              <a:buClr>
                <a:schemeClr val="dk1"/>
              </a:buClr>
              <a:buSzPts val="1800"/>
              <a:buChar char="●"/>
            </a:pPr>
            <a:r>
              <a:rPr lang="zh-CN">
                <a:solidFill>
                  <a:schemeClr val="dk1"/>
                </a:solidFill>
              </a:rPr>
              <a:t>Quality Metrics:</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Code Smells: Tracked via SonarCloud</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Duplicated Code: &lt; 3%</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Test Coverage: &gt; 80% (target)</a:t>
            </a:r>
            <a:endParaRPr>
              <a:solidFill>
                <a:schemeClr val="dk1"/>
              </a:solidFill>
            </a:endParaRPr>
          </a:p>
          <a:p>
            <a:pPr indent="-317500" lvl="1" marL="914400" rtl="0" algn="l">
              <a:spcBef>
                <a:spcPts val="0"/>
              </a:spcBef>
              <a:spcAft>
                <a:spcPts val="0"/>
              </a:spcAft>
              <a:buClr>
                <a:schemeClr val="dk1"/>
              </a:buClr>
              <a:buSzPts val="1400"/>
              <a:buChar char="○"/>
            </a:pPr>
            <a:r>
              <a:rPr lang="zh-CN">
                <a:solidFill>
                  <a:schemeClr val="dk1"/>
                </a:solidFill>
              </a:rPr>
              <a:t>Vulnerabilities: 0 critical</a:t>
            </a:r>
            <a:endParaRPr>
              <a:solidFill>
                <a:schemeClr val="dk1"/>
              </a:solidFill>
            </a:endParaRPr>
          </a:p>
        </p:txBody>
      </p:sp>
      <p:pic>
        <p:nvPicPr>
          <p:cNvPr id="311" name="Google Shape;311;p47" title="Screenshot 2025-10-26 at 22.52.15.png"/>
          <p:cNvPicPr preferRelativeResize="0"/>
          <p:nvPr/>
        </p:nvPicPr>
        <p:blipFill>
          <a:blip r:embed="rId4">
            <a:alphaModFix/>
          </a:blip>
          <a:stretch>
            <a:fillRect/>
          </a:stretch>
        </p:blipFill>
        <p:spPr>
          <a:xfrm>
            <a:off x="5270050" y="613475"/>
            <a:ext cx="3562250" cy="39165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311700" y="23377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zh-CN" sz="1900"/>
              <a:t>SonarCloud Dashboard</a:t>
            </a:r>
            <a:endParaRPr b="1" sz="1900"/>
          </a:p>
        </p:txBody>
      </p:sp>
      <p:pic>
        <p:nvPicPr>
          <p:cNvPr id="317" name="Google Shape;317;p48" title="Screenshot 2025-11-02 at 23.15.15.png"/>
          <p:cNvPicPr preferRelativeResize="0"/>
          <p:nvPr/>
        </p:nvPicPr>
        <p:blipFill>
          <a:blip r:embed="rId3">
            <a:alphaModFix/>
          </a:blip>
          <a:stretch>
            <a:fillRect/>
          </a:stretch>
        </p:blipFill>
        <p:spPr>
          <a:xfrm>
            <a:off x="403575" y="752400"/>
            <a:ext cx="8336851" cy="4068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idx="1" type="body"/>
          </p:nvPr>
        </p:nvSpPr>
        <p:spPr>
          <a:xfrm>
            <a:off x="311700" y="223625"/>
            <a:ext cx="8520600" cy="434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a:solidFill>
                  <a:schemeClr val="dk1"/>
                </a:solidFill>
              </a:rPr>
              <a:t>Security Scan</a:t>
            </a:r>
            <a:endParaRPr b="1">
              <a:solidFill>
                <a:schemeClr val="dk1"/>
              </a:solidFill>
            </a:endParaRPr>
          </a:p>
          <a:p>
            <a:pPr indent="-349250" lvl="0" marL="457200" rtl="0" algn="l">
              <a:spcBef>
                <a:spcPts val="1200"/>
              </a:spcBef>
              <a:spcAft>
                <a:spcPts val="0"/>
              </a:spcAft>
              <a:buClr>
                <a:schemeClr val="dk1"/>
              </a:buClr>
              <a:buSzPts val="1900"/>
              <a:buChar char="●"/>
            </a:pPr>
            <a:r>
              <a:rPr lang="zh-CN" sz="1900">
                <a:solidFill>
                  <a:schemeClr val="dk1"/>
                </a:solidFill>
              </a:rPr>
              <a:t>OWASP Dependency Check - SCA</a:t>
            </a:r>
            <a:endParaRPr sz="19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Plugin: dependency-check-maven:12.1.0</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NVD API: Scans against National Vulnerability Database</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OSS Index: Additional vulnerability database</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Output: HTML, XML, SARIF</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Fail on: CVSS &gt;= 10 (critical)</a:t>
            </a:r>
            <a:endParaRPr sz="1500">
              <a:solidFill>
                <a:schemeClr val="dk1"/>
              </a:solidFill>
            </a:endParaRPr>
          </a:p>
          <a:p>
            <a:pPr indent="-349250" lvl="0" marL="457200" rtl="0" algn="l">
              <a:spcBef>
                <a:spcPts val="0"/>
              </a:spcBef>
              <a:spcAft>
                <a:spcPts val="0"/>
              </a:spcAft>
              <a:buClr>
                <a:schemeClr val="dk1"/>
              </a:buClr>
              <a:buSzPts val="1900"/>
              <a:buChar char="●"/>
            </a:pPr>
            <a:r>
              <a:rPr lang="zh-CN" sz="1900">
                <a:solidFill>
                  <a:schemeClr val="dk1"/>
                </a:solidFill>
              </a:rPr>
              <a:t>Snyk - SCA</a:t>
            </a:r>
            <a:endParaRPr sz="19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Setup: snyk/actions/setup@master</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Severity: High+ vulnerabilities</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Output: SARIF format</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Upload: To GitHub Security tab</a:t>
            </a:r>
            <a:endParaRPr sz="1500">
              <a:solidFill>
                <a:schemeClr val="dk1"/>
              </a:solidFill>
            </a:endParaRPr>
          </a:p>
        </p:txBody>
      </p:sp>
      <p:pic>
        <p:nvPicPr>
          <p:cNvPr id="323" name="Google Shape;323;p49" title="Screenshot 2025-10-26 at 22.55.32.png"/>
          <p:cNvPicPr preferRelativeResize="0"/>
          <p:nvPr/>
        </p:nvPicPr>
        <p:blipFill>
          <a:blip r:embed="rId3">
            <a:alphaModFix/>
          </a:blip>
          <a:stretch>
            <a:fillRect/>
          </a:stretch>
        </p:blipFill>
        <p:spPr>
          <a:xfrm>
            <a:off x="6301001" y="318850"/>
            <a:ext cx="2416625" cy="45057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50" title="Screenshot 2025-11-02 at 23.13.51.png"/>
          <p:cNvPicPr preferRelativeResize="0"/>
          <p:nvPr/>
        </p:nvPicPr>
        <p:blipFill>
          <a:blip r:embed="rId3">
            <a:alphaModFix/>
          </a:blip>
          <a:stretch>
            <a:fillRect/>
          </a:stretch>
        </p:blipFill>
        <p:spPr>
          <a:xfrm>
            <a:off x="415438" y="806475"/>
            <a:ext cx="8313125" cy="4052651"/>
          </a:xfrm>
          <a:prstGeom prst="rect">
            <a:avLst/>
          </a:prstGeom>
          <a:noFill/>
          <a:ln>
            <a:noFill/>
          </a:ln>
        </p:spPr>
      </p:pic>
      <p:sp>
        <p:nvSpPr>
          <p:cNvPr id="329" name="Google Shape;329;p50"/>
          <p:cNvSpPr txBox="1"/>
          <p:nvPr>
            <p:ph type="title"/>
          </p:nvPr>
        </p:nvSpPr>
        <p:spPr>
          <a:xfrm>
            <a:off x="311700" y="23377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zh-CN" sz="1900"/>
              <a:t>Snyk</a:t>
            </a:r>
            <a:r>
              <a:rPr b="1" lang="zh-CN" sz="1900"/>
              <a:t> Dashboard</a:t>
            </a:r>
            <a:endParaRPr b="1" sz="1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idx="1" type="body"/>
          </p:nvPr>
        </p:nvSpPr>
        <p:spPr>
          <a:xfrm>
            <a:off x="311700" y="223625"/>
            <a:ext cx="8520600" cy="434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a:solidFill>
                  <a:schemeClr val="dk1"/>
                </a:solidFill>
              </a:rPr>
              <a:t>Build Docker Image &amp; Scan Vulnerabilities</a:t>
            </a:r>
            <a:endParaRPr b="1">
              <a:solidFill>
                <a:schemeClr val="dk1"/>
              </a:solidFill>
            </a:endParaRPr>
          </a:p>
          <a:p>
            <a:pPr indent="-349250" lvl="0" marL="457200" rtl="0" algn="l">
              <a:spcBef>
                <a:spcPts val="1200"/>
              </a:spcBef>
              <a:spcAft>
                <a:spcPts val="0"/>
              </a:spcAft>
              <a:buClr>
                <a:schemeClr val="dk1"/>
              </a:buClr>
              <a:buSzPts val="1900"/>
              <a:buChar char="●"/>
            </a:pPr>
            <a:r>
              <a:rPr lang="zh-CN" sz="1900">
                <a:solidFill>
                  <a:schemeClr val="dk1"/>
                </a:solidFill>
              </a:rPr>
              <a:t>Docker Image Details</a:t>
            </a:r>
            <a:endParaRPr sz="19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Base Image: eclipse-temurin:21-jdk-alpine (builder), </a:t>
            </a:r>
            <a:br>
              <a:rPr lang="zh-CN" sz="1500">
                <a:solidFill>
                  <a:schemeClr val="dk1"/>
                </a:solidFill>
              </a:rPr>
            </a:br>
            <a:r>
              <a:rPr lang="zh-CN" sz="1500">
                <a:solidFill>
                  <a:schemeClr val="dk1"/>
                </a:solidFill>
              </a:rPr>
              <a:t>eclipse-temurin:21-jre-alpine (runtime)</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Multi-Stage Build: Reduces size by 70%</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Security: Non-root user (appuser, UID 1001)</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Health Check: Built-in Docker healthcheck</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Size: ~150-200MB (optimized from 500MB+)</a:t>
            </a:r>
            <a:endParaRPr sz="1500">
              <a:solidFill>
                <a:schemeClr val="dk1"/>
              </a:solidFill>
            </a:endParaRPr>
          </a:p>
          <a:p>
            <a:pPr indent="-349250" lvl="0" marL="457200" rtl="0" algn="l">
              <a:spcBef>
                <a:spcPts val="0"/>
              </a:spcBef>
              <a:spcAft>
                <a:spcPts val="0"/>
              </a:spcAft>
              <a:buClr>
                <a:schemeClr val="dk1"/>
              </a:buClr>
              <a:buSzPts val="1900"/>
              <a:buChar char="●"/>
            </a:pPr>
            <a:r>
              <a:rPr lang="zh-CN" sz="1900">
                <a:solidFill>
                  <a:schemeClr val="dk1"/>
                </a:solidFill>
              </a:rPr>
              <a:t>Trivy Scanning</a:t>
            </a:r>
            <a:endParaRPr sz="19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Tool: aquasecurity/trivy-action@master</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Format: SARIF for GitHub Security tab</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Scans: OS packages, application dependencies</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Upload: Results uploaded as artifacts</a:t>
            </a:r>
            <a:endParaRPr sz="1500">
              <a:solidFill>
                <a:schemeClr val="dk1"/>
              </a:solidFill>
            </a:endParaRPr>
          </a:p>
        </p:txBody>
      </p:sp>
      <p:pic>
        <p:nvPicPr>
          <p:cNvPr id="335" name="Google Shape;335;p51" title="Screenshot 2025-10-26 at 22.59.01.png"/>
          <p:cNvPicPr preferRelativeResize="0"/>
          <p:nvPr/>
        </p:nvPicPr>
        <p:blipFill>
          <a:blip r:embed="rId3">
            <a:alphaModFix/>
          </a:blip>
          <a:stretch>
            <a:fillRect/>
          </a:stretch>
        </p:blipFill>
        <p:spPr>
          <a:xfrm>
            <a:off x="6073151" y="242163"/>
            <a:ext cx="2504875" cy="4659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Team Roles &amp; Contributions:</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Clr>
                <a:srgbClr val="1F2328"/>
              </a:buClr>
              <a:buSzPct val="100000"/>
              <a:buAutoNum type="arabicPeriod"/>
            </a:pPr>
            <a:r>
              <a:rPr b="1" lang="zh-CN">
                <a:solidFill>
                  <a:srgbClr val="1F2328"/>
                </a:solidFill>
              </a:rPr>
              <a:t>Ahan Jaiswal: </a:t>
            </a:r>
            <a:r>
              <a:rPr lang="zh-CN">
                <a:solidFill>
                  <a:srgbClr val="1F2328"/>
                </a:solidFill>
              </a:rPr>
              <a:t>Developed Yushan-Frontend, Developed Yushan-Backend and Developed Yushan Admin alone, acted as Product Owner/Manager and Scrum Master, performed QA + Performance/Load/API/DB and other testing, created CICD Pipeline for Yushan Admin, wrote tests for Yushan Admin / BE and responsible for Monitoring &amp; Observability Aspects. </a:t>
            </a:r>
            <a:endParaRPr>
              <a:solidFill>
                <a:srgbClr val="1F2328"/>
              </a:solidFill>
            </a:endParaRPr>
          </a:p>
          <a:p>
            <a:pPr indent="-325755" lvl="0" marL="457200" rtl="0" algn="l">
              <a:spcBef>
                <a:spcPts val="0"/>
              </a:spcBef>
              <a:spcAft>
                <a:spcPts val="0"/>
              </a:spcAft>
              <a:buClr>
                <a:srgbClr val="1F2328"/>
              </a:buClr>
              <a:buSzPct val="100000"/>
              <a:buAutoNum type="arabicPeriod"/>
            </a:pPr>
            <a:r>
              <a:rPr b="1" lang="zh-CN">
                <a:solidFill>
                  <a:srgbClr val="1F2328"/>
                </a:solidFill>
              </a:rPr>
              <a:t>Nguyen Phu Truong: </a:t>
            </a:r>
            <a:r>
              <a:rPr lang="zh-CN">
                <a:solidFill>
                  <a:srgbClr val="1F2328"/>
                </a:solidFill>
              </a:rPr>
              <a:t>Developed Yushan Backend, Created CICD Pipeline for Yushan-Backend &amp; Frontend, Responsible for Deployed on Railway and DB setup on Supabase along with Monitoring &amp; Observability Aspects. </a:t>
            </a:r>
            <a:endParaRPr>
              <a:solidFill>
                <a:srgbClr val="1F2328"/>
              </a:solidFill>
            </a:endParaRPr>
          </a:p>
          <a:p>
            <a:pPr indent="-325755" lvl="0" marL="457200" rtl="0" algn="l">
              <a:spcBef>
                <a:spcPts val="0"/>
              </a:spcBef>
              <a:spcAft>
                <a:spcPts val="0"/>
              </a:spcAft>
              <a:buClr>
                <a:srgbClr val="1F2328"/>
              </a:buClr>
              <a:buSzPct val="100000"/>
              <a:buAutoNum type="arabicPeriod"/>
            </a:pPr>
            <a:r>
              <a:rPr b="1" lang="zh-CN">
                <a:solidFill>
                  <a:srgbClr val="1F2328"/>
                </a:solidFill>
              </a:rPr>
              <a:t>Yang Shuang: </a:t>
            </a:r>
            <a:r>
              <a:rPr lang="zh-CN">
                <a:solidFill>
                  <a:srgbClr val="1F2328"/>
                </a:solidFill>
              </a:rPr>
              <a:t>Developed Yushan Frontend, wrote Unit Test Cases for both Yushan Frontend and Admin, took Analysis / Product &amp; QA Tasks as well. </a:t>
            </a:r>
            <a:endParaRPr>
              <a:solidFill>
                <a:srgbClr val="1F2328"/>
              </a:solidFill>
            </a:endParaRPr>
          </a:p>
          <a:p>
            <a:pPr indent="-325755" lvl="0" marL="457200" rtl="0" algn="l">
              <a:spcBef>
                <a:spcPts val="0"/>
              </a:spcBef>
              <a:spcAft>
                <a:spcPts val="0"/>
              </a:spcAft>
              <a:buClr>
                <a:srgbClr val="1F2328"/>
              </a:buClr>
              <a:buSzPct val="100000"/>
              <a:buAutoNum type="arabicPeriod"/>
            </a:pPr>
            <a:r>
              <a:rPr b="1" lang="zh-CN">
                <a:solidFill>
                  <a:srgbClr val="1F2328"/>
                </a:solidFill>
              </a:rPr>
              <a:t>Zhu Yuhui: </a:t>
            </a:r>
            <a:r>
              <a:rPr lang="zh-CN">
                <a:solidFill>
                  <a:srgbClr val="1F2328"/>
                </a:solidFill>
              </a:rPr>
              <a:t>Developed Yushan Frontend and </a:t>
            </a:r>
            <a:r>
              <a:rPr lang="zh-CN">
                <a:solidFill>
                  <a:srgbClr val="1F2328"/>
                </a:solidFill>
              </a:rPr>
              <a:t>writes</a:t>
            </a:r>
            <a:r>
              <a:rPr lang="zh-CN">
                <a:solidFill>
                  <a:srgbClr val="1F2328"/>
                </a:solidFill>
              </a:rPr>
              <a:t> unit test cases for it, took analysis and product + QA tasks on the frontend, manual and UI/UX Testing. </a:t>
            </a:r>
            <a:endParaRPr>
              <a:solidFill>
                <a:srgbClr val="1F2328"/>
              </a:solidFill>
            </a:endParaRPr>
          </a:p>
          <a:p>
            <a:pPr indent="-325755" lvl="0" marL="457200" rtl="0" algn="l">
              <a:spcBef>
                <a:spcPts val="0"/>
              </a:spcBef>
              <a:spcAft>
                <a:spcPts val="0"/>
              </a:spcAft>
              <a:buClr>
                <a:srgbClr val="1F2328"/>
              </a:buClr>
              <a:buSzPct val="100000"/>
              <a:buAutoNum type="arabicPeriod"/>
            </a:pPr>
            <a:r>
              <a:rPr b="1" lang="zh-CN">
                <a:solidFill>
                  <a:srgbClr val="1F2328"/>
                </a:solidFill>
              </a:rPr>
              <a:t>Zhang Yan: </a:t>
            </a:r>
            <a:r>
              <a:rPr lang="zh-CN">
                <a:solidFill>
                  <a:srgbClr val="1F2328"/>
                </a:solidFill>
              </a:rPr>
              <a:t>Developed Yushan Backend and the critical User Service with Mail Util, wrote Unit Test Cases for Yushan Backend, and took active part in Database Refinements. </a:t>
            </a:r>
            <a:endParaRPr>
              <a:solidFill>
                <a:srgbClr val="1F2328"/>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ph idx="1" type="body"/>
          </p:nvPr>
        </p:nvSpPr>
        <p:spPr>
          <a:xfrm>
            <a:off x="311700" y="223625"/>
            <a:ext cx="8520600" cy="434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a:solidFill>
                  <a:schemeClr val="dk1"/>
                </a:solidFill>
              </a:rPr>
              <a:t>OWASP ZAP Baseline - DAST</a:t>
            </a:r>
            <a:endParaRPr b="1">
              <a:solidFill>
                <a:schemeClr val="dk1"/>
              </a:solidFill>
            </a:endParaRPr>
          </a:p>
          <a:p>
            <a:pPr indent="-361950" lvl="0" marL="457200" rtl="0" algn="l">
              <a:spcBef>
                <a:spcPts val="1200"/>
              </a:spcBef>
              <a:spcAft>
                <a:spcPts val="0"/>
              </a:spcAft>
              <a:buClr>
                <a:schemeClr val="dk1"/>
              </a:buClr>
              <a:buSzPts val="2100"/>
              <a:buChar char="●"/>
            </a:pPr>
            <a:r>
              <a:rPr lang="zh-CN" sz="2100">
                <a:solidFill>
                  <a:schemeClr val="dk1"/>
                </a:solidFill>
              </a:rPr>
              <a:t>What It Tests:</a:t>
            </a:r>
            <a:endParaRPr sz="2100">
              <a:solidFill>
                <a:schemeClr val="dk1"/>
              </a:solidFill>
            </a:endParaRPr>
          </a:p>
          <a:p>
            <a:pPr indent="-336550" lvl="1" marL="914400" rtl="0" algn="l">
              <a:spcBef>
                <a:spcPts val="0"/>
              </a:spcBef>
              <a:spcAft>
                <a:spcPts val="0"/>
              </a:spcAft>
              <a:buClr>
                <a:schemeClr val="dk1"/>
              </a:buClr>
              <a:buSzPts val="1700"/>
              <a:buChar char="○"/>
            </a:pPr>
            <a:r>
              <a:rPr lang="zh-CN" sz="1700">
                <a:solidFill>
                  <a:schemeClr val="dk1"/>
                </a:solidFill>
              </a:rPr>
              <a:t>SQL injection vulnerabilities</a:t>
            </a:r>
            <a:endParaRPr sz="1700">
              <a:solidFill>
                <a:schemeClr val="dk1"/>
              </a:solidFill>
            </a:endParaRPr>
          </a:p>
          <a:p>
            <a:pPr indent="-336550" lvl="1" marL="914400" rtl="0" algn="l">
              <a:spcBef>
                <a:spcPts val="0"/>
              </a:spcBef>
              <a:spcAft>
                <a:spcPts val="0"/>
              </a:spcAft>
              <a:buClr>
                <a:schemeClr val="dk1"/>
              </a:buClr>
              <a:buSzPts val="1700"/>
              <a:buChar char="○"/>
            </a:pPr>
            <a:r>
              <a:rPr lang="zh-CN" sz="1700">
                <a:solidFill>
                  <a:schemeClr val="dk1"/>
                </a:solidFill>
              </a:rPr>
              <a:t>XSS (Cross-Site Scripting)</a:t>
            </a:r>
            <a:endParaRPr sz="1700">
              <a:solidFill>
                <a:schemeClr val="dk1"/>
              </a:solidFill>
            </a:endParaRPr>
          </a:p>
          <a:p>
            <a:pPr indent="-336550" lvl="1" marL="914400" rtl="0" algn="l">
              <a:spcBef>
                <a:spcPts val="0"/>
              </a:spcBef>
              <a:spcAft>
                <a:spcPts val="0"/>
              </a:spcAft>
              <a:buClr>
                <a:schemeClr val="dk1"/>
              </a:buClr>
              <a:buSzPts val="1700"/>
              <a:buChar char="○"/>
            </a:pPr>
            <a:r>
              <a:rPr lang="zh-CN" sz="1700">
                <a:solidFill>
                  <a:schemeClr val="dk1"/>
                </a:solidFill>
              </a:rPr>
              <a:t>Authentication flaws</a:t>
            </a:r>
            <a:endParaRPr sz="1700">
              <a:solidFill>
                <a:schemeClr val="dk1"/>
              </a:solidFill>
            </a:endParaRPr>
          </a:p>
          <a:p>
            <a:pPr indent="-336550" lvl="1" marL="914400" rtl="0" algn="l">
              <a:spcBef>
                <a:spcPts val="0"/>
              </a:spcBef>
              <a:spcAft>
                <a:spcPts val="0"/>
              </a:spcAft>
              <a:buClr>
                <a:schemeClr val="dk1"/>
              </a:buClr>
              <a:buSzPts val="1700"/>
              <a:buChar char="○"/>
            </a:pPr>
            <a:r>
              <a:rPr lang="zh-CN" sz="1700">
                <a:solidFill>
                  <a:schemeClr val="dk1"/>
                </a:solidFill>
              </a:rPr>
              <a:t>Security misconfigurations</a:t>
            </a:r>
            <a:endParaRPr sz="1700">
              <a:solidFill>
                <a:schemeClr val="dk1"/>
              </a:solidFill>
            </a:endParaRPr>
          </a:p>
        </p:txBody>
      </p:sp>
      <p:pic>
        <p:nvPicPr>
          <p:cNvPr id="341" name="Google Shape;341;p52" title="Screenshot 2025-10-26 at 23.03.42.png"/>
          <p:cNvPicPr preferRelativeResize="0"/>
          <p:nvPr/>
        </p:nvPicPr>
        <p:blipFill>
          <a:blip r:embed="rId3">
            <a:alphaModFix/>
          </a:blip>
          <a:stretch>
            <a:fillRect/>
          </a:stretch>
        </p:blipFill>
        <p:spPr>
          <a:xfrm>
            <a:off x="5223363" y="781738"/>
            <a:ext cx="2943225" cy="3228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3"/>
          <p:cNvSpPr txBox="1"/>
          <p:nvPr>
            <p:ph idx="1" type="body"/>
          </p:nvPr>
        </p:nvSpPr>
        <p:spPr>
          <a:xfrm>
            <a:off x="311700" y="223625"/>
            <a:ext cx="8520600" cy="434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zh-CN" sz="1900">
                <a:solidFill>
                  <a:schemeClr val="dk1"/>
                </a:solidFill>
              </a:rPr>
              <a:t>4. Improvements</a:t>
            </a:r>
            <a:endParaRPr b="1" sz="1900">
              <a:solidFill>
                <a:schemeClr val="dk1"/>
              </a:solidFill>
            </a:endParaRPr>
          </a:p>
          <a:p>
            <a:pPr indent="-349250" lvl="0" marL="457200" rtl="0" algn="l">
              <a:spcBef>
                <a:spcPts val="1200"/>
              </a:spcBef>
              <a:spcAft>
                <a:spcPts val="0"/>
              </a:spcAft>
              <a:buClr>
                <a:schemeClr val="dk1"/>
              </a:buClr>
              <a:buSzPts val="1900"/>
              <a:buChar char="●"/>
            </a:pPr>
            <a:r>
              <a:rPr lang="zh-CN" sz="1900">
                <a:solidFill>
                  <a:schemeClr val="dk1"/>
                </a:solidFill>
              </a:rPr>
              <a:t>Docker Build Optimization</a:t>
            </a:r>
            <a:endParaRPr sz="19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Before: Single-stage build, large images (500MB+)</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After: Multi-stage build with Alpine Linux</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Result: 70% smaller images (150-200MB)</a:t>
            </a:r>
            <a:endParaRPr sz="1500">
              <a:solidFill>
                <a:schemeClr val="dk1"/>
              </a:solidFill>
            </a:endParaRPr>
          </a:p>
          <a:p>
            <a:pPr indent="-349250" lvl="0" marL="457200" rtl="0" algn="l">
              <a:spcBef>
                <a:spcPts val="0"/>
              </a:spcBef>
              <a:spcAft>
                <a:spcPts val="0"/>
              </a:spcAft>
              <a:buClr>
                <a:schemeClr val="dk1"/>
              </a:buClr>
              <a:buSzPts val="1900"/>
              <a:buChar char="●"/>
            </a:pPr>
            <a:r>
              <a:rPr lang="zh-CN" sz="1900">
                <a:solidFill>
                  <a:schemeClr val="dk1"/>
                </a:solidFill>
              </a:rPr>
              <a:t>Maven Dependency Caching</a:t>
            </a:r>
            <a:endParaRPr sz="19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Implementation: GitHub Actions cache for .m2/repository</a:t>
            </a:r>
            <a:endParaRPr sz="15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Result: Dependency download reduced from 5 minutes to 1 minute</a:t>
            </a:r>
            <a:endParaRPr sz="1500">
              <a:solidFill>
                <a:schemeClr val="dk1"/>
              </a:solidFill>
            </a:endParaRPr>
          </a:p>
          <a:p>
            <a:pPr indent="-349250" lvl="0" marL="457200" rtl="0" algn="l">
              <a:spcBef>
                <a:spcPts val="0"/>
              </a:spcBef>
              <a:spcAft>
                <a:spcPts val="0"/>
              </a:spcAft>
              <a:buClr>
                <a:schemeClr val="dk1"/>
              </a:buClr>
              <a:buSzPts val="1900"/>
              <a:buChar char="●"/>
            </a:pPr>
            <a:r>
              <a:rPr lang="zh-CN" sz="1900">
                <a:solidFill>
                  <a:schemeClr val="dk1"/>
                </a:solidFill>
              </a:rPr>
              <a:t>Test Execution Parallelization</a:t>
            </a:r>
            <a:endParaRPr sz="1900">
              <a:solidFill>
                <a:schemeClr val="dk1"/>
              </a:solidFill>
            </a:endParaRPr>
          </a:p>
          <a:p>
            <a:pPr indent="-323850" lvl="1" marL="914400" rtl="0" algn="l">
              <a:spcBef>
                <a:spcPts val="0"/>
              </a:spcBef>
              <a:spcAft>
                <a:spcPts val="0"/>
              </a:spcAft>
              <a:buClr>
                <a:schemeClr val="dk1"/>
              </a:buClr>
              <a:buSzPts val="1500"/>
              <a:buChar char="○"/>
            </a:pPr>
            <a:r>
              <a:rPr lang="zh-CN" sz="1500">
                <a:solidFill>
                  <a:schemeClr val="dk1"/>
                </a:solidFill>
              </a:rPr>
              <a:t>Implementation: Run unit and integration tests in separate jobs instead of sequentially. Same for Lint &amp; Quality Checks and Security Scans</a:t>
            </a:r>
            <a:endParaRPr sz="15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4" title="railway-docker-img.png"/>
          <p:cNvPicPr preferRelativeResize="0"/>
          <p:nvPr/>
        </p:nvPicPr>
        <p:blipFill>
          <a:blip r:embed="rId3">
            <a:alphaModFix/>
          </a:blip>
          <a:stretch>
            <a:fillRect/>
          </a:stretch>
        </p:blipFill>
        <p:spPr>
          <a:xfrm>
            <a:off x="401913" y="806475"/>
            <a:ext cx="8340173" cy="4057149"/>
          </a:xfrm>
          <a:prstGeom prst="rect">
            <a:avLst/>
          </a:prstGeom>
          <a:noFill/>
          <a:ln>
            <a:noFill/>
          </a:ln>
        </p:spPr>
      </p:pic>
      <p:sp>
        <p:nvSpPr>
          <p:cNvPr id="352" name="Google Shape;352;p54"/>
          <p:cNvSpPr txBox="1"/>
          <p:nvPr>
            <p:ph type="title"/>
          </p:nvPr>
        </p:nvSpPr>
        <p:spPr>
          <a:xfrm>
            <a:off x="311700" y="23377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zh-CN" sz="1900"/>
              <a:t>Railway</a:t>
            </a:r>
            <a:r>
              <a:rPr b="1" lang="zh-CN" sz="1900"/>
              <a:t> </a:t>
            </a:r>
            <a:r>
              <a:rPr b="1" lang="zh-CN" sz="1900"/>
              <a:t>Setting</a:t>
            </a:r>
            <a:endParaRPr b="1" sz="1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5" title="railway-metric.png"/>
          <p:cNvPicPr preferRelativeResize="0"/>
          <p:nvPr/>
        </p:nvPicPr>
        <p:blipFill>
          <a:blip r:embed="rId3">
            <a:alphaModFix/>
          </a:blip>
          <a:stretch>
            <a:fillRect/>
          </a:stretch>
        </p:blipFill>
        <p:spPr>
          <a:xfrm>
            <a:off x="381500" y="806475"/>
            <a:ext cx="8381002" cy="4077001"/>
          </a:xfrm>
          <a:prstGeom prst="rect">
            <a:avLst/>
          </a:prstGeom>
          <a:noFill/>
          <a:ln>
            <a:noFill/>
          </a:ln>
        </p:spPr>
      </p:pic>
      <p:sp>
        <p:nvSpPr>
          <p:cNvPr id="358" name="Google Shape;358;p55"/>
          <p:cNvSpPr txBox="1"/>
          <p:nvPr>
            <p:ph type="title"/>
          </p:nvPr>
        </p:nvSpPr>
        <p:spPr>
          <a:xfrm>
            <a:off x="311700" y="23377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zh-CN" sz="1900"/>
              <a:t>Railway</a:t>
            </a:r>
            <a:r>
              <a:rPr b="1" lang="zh-CN" sz="1900"/>
              <a:t> </a:t>
            </a:r>
            <a:r>
              <a:rPr b="1" lang="zh-CN" sz="1900"/>
              <a:t>Metrics</a:t>
            </a:r>
            <a:endParaRPr b="1" sz="1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56" title="railway-log.png"/>
          <p:cNvPicPr preferRelativeResize="0"/>
          <p:nvPr/>
        </p:nvPicPr>
        <p:blipFill>
          <a:blip r:embed="rId3">
            <a:alphaModFix/>
          </a:blip>
          <a:stretch>
            <a:fillRect/>
          </a:stretch>
        </p:blipFill>
        <p:spPr>
          <a:xfrm>
            <a:off x="417151" y="806475"/>
            <a:ext cx="8309698" cy="4042324"/>
          </a:xfrm>
          <a:prstGeom prst="rect">
            <a:avLst/>
          </a:prstGeom>
          <a:noFill/>
          <a:ln>
            <a:noFill/>
          </a:ln>
        </p:spPr>
      </p:pic>
      <p:sp>
        <p:nvSpPr>
          <p:cNvPr id="364" name="Google Shape;364;p56"/>
          <p:cNvSpPr txBox="1"/>
          <p:nvPr>
            <p:ph type="title"/>
          </p:nvPr>
        </p:nvSpPr>
        <p:spPr>
          <a:xfrm>
            <a:off x="311700" y="23377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zh-CN" sz="1900"/>
              <a:t>Railway</a:t>
            </a:r>
            <a:r>
              <a:rPr b="1" lang="zh-CN" sz="1900"/>
              <a:t> </a:t>
            </a:r>
            <a:r>
              <a:rPr b="1" lang="zh-CN" sz="1900"/>
              <a:t>Logs</a:t>
            </a:r>
            <a:endParaRPr b="1" sz="19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57" title="supabase1.png"/>
          <p:cNvPicPr preferRelativeResize="0"/>
          <p:nvPr/>
        </p:nvPicPr>
        <p:blipFill rotWithShape="1">
          <a:blip r:embed="rId3">
            <a:alphaModFix/>
          </a:blip>
          <a:srcRect b="52805" l="0" r="0" t="0"/>
          <a:stretch/>
        </p:blipFill>
        <p:spPr>
          <a:xfrm>
            <a:off x="657238" y="645945"/>
            <a:ext cx="7829525" cy="1803275"/>
          </a:xfrm>
          <a:prstGeom prst="rect">
            <a:avLst/>
          </a:prstGeom>
          <a:noFill/>
          <a:ln>
            <a:noFill/>
          </a:ln>
        </p:spPr>
      </p:pic>
      <p:pic>
        <p:nvPicPr>
          <p:cNvPr id="370" name="Google Shape;370;p57" title="upstash.png"/>
          <p:cNvPicPr preferRelativeResize="0"/>
          <p:nvPr/>
        </p:nvPicPr>
        <p:blipFill rotWithShape="1">
          <a:blip r:embed="rId4">
            <a:alphaModFix/>
          </a:blip>
          <a:srcRect b="39769" l="0" r="0" t="0"/>
          <a:stretch/>
        </p:blipFill>
        <p:spPr>
          <a:xfrm>
            <a:off x="756104" y="2652998"/>
            <a:ext cx="7631798" cy="2240875"/>
          </a:xfrm>
          <a:prstGeom prst="rect">
            <a:avLst/>
          </a:prstGeom>
          <a:noFill/>
          <a:ln>
            <a:noFill/>
          </a:ln>
        </p:spPr>
      </p:pic>
      <p:sp>
        <p:nvSpPr>
          <p:cNvPr id="371" name="Google Shape;371;p57"/>
          <p:cNvSpPr txBox="1"/>
          <p:nvPr>
            <p:ph type="title"/>
          </p:nvPr>
        </p:nvSpPr>
        <p:spPr>
          <a:xfrm>
            <a:off x="311700" y="136268"/>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zh-CN" sz="1900"/>
              <a:t>Supabase and Upstash Dashboard</a:t>
            </a:r>
            <a:endParaRPr b="1" sz="19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8"/>
          <p:cNvSpPr txBox="1"/>
          <p:nvPr>
            <p:ph idx="1" type="body"/>
          </p:nvPr>
        </p:nvSpPr>
        <p:spPr>
          <a:xfrm>
            <a:off x="311700" y="223625"/>
            <a:ext cx="8520600" cy="434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zh-CN">
                <a:solidFill>
                  <a:schemeClr val="dk1"/>
                </a:solidFill>
              </a:rPr>
              <a:t>5. Demo CI/CD Pipeline - Demo </a:t>
            </a:r>
            <a:r>
              <a:rPr b="1" lang="zh-CN">
                <a:solidFill>
                  <a:schemeClr val="dk1"/>
                </a:solidFill>
              </a:rPr>
              <a:t>Frontend</a:t>
            </a:r>
            <a:endParaRPr b="1">
              <a:solidFill>
                <a:schemeClr val="dk1"/>
              </a:solidFill>
            </a:endParaRPr>
          </a:p>
        </p:txBody>
      </p:sp>
      <p:pic>
        <p:nvPicPr>
          <p:cNvPr id="377" name="Google Shape;377;p58" title="FE-02.mp4">
            <a:hlinkClick r:id="rId3"/>
          </p:cNvPr>
          <p:cNvPicPr preferRelativeResize="0"/>
          <p:nvPr/>
        </p:nvPicPr>
        <p:blipFill>
          <a:blip r:embed="rId4">
            <a:alphaModFix/>
          </a:blip>
          <a:stretch>
            <a:fillRect/>
          </a:stretch>
        </p:blipFill>
        <p:spPr>
          <a:xfrm>
            <a:off x="773037" y="679175"/>
            <a:ext cx="7597925" cy="427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9"/>
          <p:cNvSpPr txBox="1"/>
          <p:nvPr>
            <p:ph idx="1" type="body"/>
          </p:nvPr>
        </p:nvSpPr>
        <p:spPr>
          <a:xfrm>
            <a:off x="311700" y="223625"/>
            <a:ext cx="8520600" cy="434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zh-CN">
                <a:solidFill>
                  <a:schemeClr val="dk1"/>
                </a:solidFill>
              </a:rPr>
              <a:t>5. Demo CI/CD Pipeline - Demo </a:t>
            </a:r>
            <a:r>
              <a:rPr b="1" lang="zh-CN">
                <a:solidFill>
                  <a:schemeClr val="dk1"/>
                </a:solidFill>
              </a:rPr>
              <a:t>Backend</a:t>
            </a:r>
            <a:endParaRPr b="1">
              <a:solidFill>
                <a:schemeClr val="dk1"/>
              </a:solidFill>
            </a:endParaRPr>
          </a:p>
        </p:txBody>
      </p:sp>
      <p:pic>
        <p:nvPicPr>
          <p:cNvPr id="383" name="Google Shape;383;p59" title="BE-02.mp4">
            <a:hlinkClick r:id="rId3"/>
          </p:cNvPr>
          <p:cNvPicPr preferRelativeResize="0"/>
          <p:nvPr/>
        </p:nvPicPr>
        <p:blipFill>
          <a:blip r:embed="rId4">
            <a:alphaModFix/>
          </a:blip>
          <a:stretch>
            <a:fillRect/>
          </a:stretch>
        </p:blipFill>
        <p:spPr>
          <a:xfrm>
            <a:off x="762000" y="691575"/>
            <a:ext cx="7620000" cy="428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0"/>
          <p:cNvSpPr txBox="1"/>
          <p:nvPr>
            <p:ph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891"/>
              <a:buFont typeface="Arial"/>
              <a:buNone/>
            </a:pPr>
            <a:r>
              <a:rPr b="1" lang="zh-CN" sz="3234"/>
              <a:t>Project Demo Presentation</a:t>
            </a:r>
            <a:endParaRPr b="1" sz="292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61" title="Yushan.mp4">
            <a:hlinkClick r:id="rId3"/>
          </p:cNvPr>
          <p:cNvPicPr preferRelativeResize="0"/>
          <p:nvPr/>
        </p:nvPicPr>
        <p:blipFill>
          <a:blip r:embed="rId4">
            <a:alphaModFix/>
          </a:blip>
          <a:stretch>
            <a:fillRect/>
          </a:stretch>
        </p:blipFill>
        <p:spPr>
          <a:xfrm>
            <a:off x="1384998" y="181500"/>
            <a:ext cx="6374000" cy="478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292300" y="280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Agile Deliverables and Team Velocity</a:t>
            </a:r>
            <a:endParaRPr/>
          </a:p>
        </p:txBody>
      </p:sp>
      <p:pic>
        <p:nvPicPr>
          <p:cNvPr id="79" name="Google Shape;79;p17"/>
          <p:cNvPicPr preferRelativeResize="0"/>
          <p:nvPr/>
        </p:nvPicPr>
        <p:blipFill>
          <a:blip r:embed="rId3">
            <a:alphaModFix/>
          </a:blip>
          <a:stretch>
            <a:fillRect/>
          </a:stretch>
        </p:blipFill>
        <p:spPr>
          <a:xfrm>
            <a:off x="152400" y="903475"/>
            <a:ext cx="8839204" cy="2714775"/>
          </a:xfrm>
          <a:prstGeom prst="rect">
            <a:avLst/>
          </a:prstGeom>
          <a:noFill/>
          <a:ln>
            <a:noFill/>
          </a:ln>
        </p:spPr>
      </p:pic>
      <p:sp>
        <p:nvSpPr>
          <p:cNvPr id="80" name="Google Shape;80;p17"/>
          <p:cNvSpPr txBox="1"/>
          <p:nvPr/>
        </p:nvSpPr>
        <p:spPr>
          <a:xfrm>
            <a:off x="494475" y="3742500"/>
            <a:ext cx="8187900" cy="11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rgbClr val="1F2328"/>
                </a:solidFill>
              </a:rPr>
              <a:t>As you can see, we followed solid Agile practices and incrementally delivered on our committed tasks before start any sprint.</a:t>
            </a:r>
            <a:endParaRPr sz="1800">
              <a:solidFill>
                <a:srgbClr val="1F232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45625" y="372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EPIC 1 Detailed Reports </a:t>
            </a:r>
            <a:endParaRPr/>
          </a:p>
        </p:txBody>
      </p:sp>
      <p:pic>
        <p:nvPicPr>
          <p:cNvPr id="86" name="Google Shape;86;p18"/>
          <p:cNvPicPr preferRelativeResize="0"/>
          <p:nvPr/>
        </p:nvPicPr>
        <p:blipFill rotWithShape="1">
          <a:blip r:embed="rId3">
            <a:alphaModFix/>
          </a:blip>
          <a:srcRect b="0" l="1893" r="0" t="1893"/>
          <a:stretch/>
        </p:blipFill>
        <p:spPr>
          <a:xfrm>
            <a:off x="257675" y="1152875"/>
            <a:ext cx="8761149" cy="3050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224425" y="28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EPIC 2 / 3 Detailed Reports </a:t>
            </a:r>
            <a:endParaRPr/>
          </a:p>
        </p:txBody>
      </p:sp>
      <p:pic>
        <p:nvPicPr>
          <p:cNvPr id="92" name="Google Shape;92;p19"/>
          <p:cNvPicPr preferRelativeResize="0"/>
          <p:nvPr/>
        </p:nvPicPr>
        <p:blipFill>
          <a:blip r:embed="rId3">
            <a:alphaModFix/>
          </a:blip>
          <a:stretch>
            <a:fillRect/>
          </a:stretch>
        </p:blipFill>
        <p:spPr>
          <a:xfrm>
            <a:off x="171550" y="498800"/>
            <a:ext cx="8786698" cy="2359699"/>
          </a:xfrm>
          <a:prstGeom prst="rect">
            <a:avLst/>
          </a:prstGeom>
          <a:noFill/>
          <a:ln>
            <a:noFill/>
          </a:ln>
        </p:spPr>
      </p:pic>
      <p:pic>
        <p:nvPicPr>
          <p:cNvPr id="93" name="Google Shape;93;p19"/>
          <p:cNvPicPr preferRelativeResize="0"/>
          <p:nvPr/>
        </p:nvPicPr>
        <p:blipFill>
          <a:blip r:embed="rId4">
            <a:alphaModFix/>
          </a:blip>
          <a:stretch>
            <a:fillRect/>
          </a:stretch>
        </p:blipFill>
        <p:spPr>
          <a:xfrm>
            <a:off x="224425" y="2803725"/>
            <a:ext cx="8680950" cy="2339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287450" y="318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EPIC 4 Detailed Reports </a:t>
            </a:r>
            <a:endParaRPr/>
          </a:p>
        </p:txBody>
      </p:sp>
      <p:pic>
        <p:nvPicPr>
          <p:cNvPr id="99" name="Google Shape;99;p20"/>
          <p:cNvPicPr preferRelativeResize="0"/>
          <p:nvPr/>
        </p:nvPicPr>
        <p:blipFill>
          <a:blip r:embed="rId3">
            <a:alphaModFix/>
          </a:blip>
          <a:stretch>
            <a:fillRect/>
          </a:stretch>
        </p:blipFill>
        <p:spPr>
          <a:xfrm>
            <a:off x="205725" y="1024700"/>
            <a:ext cx="8839204" cy="32585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166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Current Sprint Board Overview</a:t>
            </a:r>
            <a:endParaRPr/>
          </a:p>
        </p:txBody>
      </p:sp>
      <p:pic>
        <p:nvPicPr>
          <p:cNvPr id="105" name="Google Shape;105;p21"/>
          <p:cNvPicPr preferRelativeResize="0"/>
          <p:nvPr/>
        </p:nvPicPr>
        <p:blipFill>
          <a:blip r:embed="rId3">
            <a:alphaModFix/>
          </a:blip>
          <a:stretch>
            <a:fillRect/>
          </a:stretch>
        </p:blipFill>
        <p:spPr>
          <a:xfrm>
            <a:off x="428325" y="738700"/>
            <a:ext cx="8137723" cy="41960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